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40"/>
  </p:notesMasterIdLst>
  <p:handoutMasterIdLst>
    <p:handoutMasterId r:id="rId41"/>
  </p:handoutMasterIdLst>
  <p:sldIdLst>
    <p:sldId id="257" r:id="rId9"/>
    <p:sldId id="306" r:id="rId10"/>
    <p:sldId id="343" r:id="rId11"/>
    <p:sldId id="339" r:id="rId12"/>
    <p:sldId id="363" r:id="rId13"/>
    <p:sldId id="338" r:id="rId14"/>
    <p:sldId id="320" r:id="rId15"/>
    <p:sldId id="322" r:id="rId16"/>
    <p:sldId id="323" r:id="rId17"/>
    <p:sldId id="325" r:id="rId18"/>
    <p:sldId id="327" r:id="rId19"/>
    <p:sldId id="326" r:id="rId20"/>
    <p:sldId id="354" r:id="rId21"/>
    <p:sldId id="330" r:id="rId22"/>
    <p:sldId id="356" r:id="rId23"/>
    <p:sldId id="347" r:id="rId24"/>
    <p:sldId id="357" r:id="rId25"/>
    <p:sldId id="358" r:id="rId26"/>
    <p:sldId id="359" r:id="rId27"/>
    <p:sldId id="360" r:id="rId28"/>
    <p:sldId id="348" r:id="rId29"/>
    <p:sldId id="361" r:id="rId30"/>
    <p:sldId id="319" r:id="rId31"/>
    <p:sldId id="333" r:id="rId32"/>
    <p:sldId id="334" r:id="rId33"/>
    <p:sldId id="335" r:id="rId34"/>
    <p:sldId id="336" r:id="rId35"/>
    <p:sldId id="362" r:id="rId36"/>
    <p:sldId id="337" r:id="rId37"/>
    <p:sldId id="353" r:id="rId38"/>
    <p:sldId id="31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FEED"/>
    <a:srgbClr val="FFF488"/>
    <a:srgbClr val="060645"/>
    <a:srgbClr val="FFB4FF"/>
    <a:srgbClr val="FFF0F3"/>
    <a:srgbClr val="FF8A77"/>
    <a:srgbClr val="FFF3FD"/>
    <a:srgbClr val="E8FFF7"/>
    <a:srgbClr val="7DF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B66B4-7C64-413F-8797-6284097765CE}" v="2" dt="2025-01-10T09:28:36.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 Kelly" userId="S::kelly.hay3@xggc.scot.nhs.uk::fc0910e3-0fcd-4c52-93ff-aebde02233df" providerId="AD" clId="Web-{781B66B4-7C64-413F-8797-6284097765CE}"/>
    <pc:docChg chg="modSld">
      <pc:chgData name="Hay, Kelly" userId="S::kelly.hay3@xggc.scot.nhs.uk::fc0910e3-0fcd-4c52-93ff-aebde02233df" providerId="AD" clId="Web-{781B66B4-7C64-413F-8797-6284097765CE}" dt="2025-01-10T09:28:36.802" v="1" actId="20577"/>
      <pc:docMkLst>
        <pc:docMk/>
      </pc:docMkLst>
      <pc:sldChg chg="modSp">
        <pc:chgData name="Hay, Kelly" userId="S::kelly.hay3@xggc.scot.nhs.uk::fc0910e3-0fcd-4c52-93ff-aebde02233df" providerId="AD" clId="Web-{781B66B4-7C64-413F-8797-6284097765CE}" dt="2025-01-10T09:28:36.802" v="1" actId="20577"/>
        <pc:sldMkLst>
          <pc:docMk/>
          <pc:sldMk cId="1193837014" sldId="337"/>
        </pc:sldMkLst>
        <pc:spChg chg="mod">
          <ac:chgData name="Hay, Kelly" userId="S::kelly.hay3@xggc.scot.nhs.uk::fc0910e3-0fcd-4c52-93ff-aebde02233df" providerId="AD" clId="Web-{781B66B4-7C64-413F-8797-6284097765CE}" dt="2025-01-10T09:28:36.802" v="1" actId="20577"/>
          <ac:spMkLst>
            <pc:docMk/>
            <pc:sldMk cId="1193837014" sldId="337"/>
            <ac:spMk id="8" creationId="{85DBD4A5-4E13-0786-35FD-E8E1725C1E7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F9AA7-ACEB-4E31-B845-9F4714B31C5C}"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GB"/>
        </a:p>
      </dgm:t>
    </dgm:pt>
    <dgm:pt modelId="{83B94C49-B8FF-4808-89F0-9EA0F8607564}">
      <dgm:prSet phldrT="[Text]" custT="1"/>
      <dgm:spPr/>
      <dgm:t>
        <a:bodyPr/>
        <a:lstStyle/>
        <a:p>
          <a:pPr>
            <a:lnSpc>
              <a:spcPct val="100000"/>
            </a:lnSpc>
          </a:pPr>
          <a:r>
            <a:rPr lang="en-GB" sz="2000">
              <a:solidFill>
                <a:schemeClr val="tx1"/>
              </a:solidFill>
            </a:rPr>
            <a:t>Provide </a:t>
          </a:r>
          <a:r>
            <a:rPr lang="en-GB" sz="2000" b="1">
              <a:solidFill>
                <a:schemeClr val="tx1"/>
              </a:solidFill>
            </a:rPr>
            <a:t>three</a:t>
          </a:r>
          <a:r>
            <a:rPr lang="en-GB" sz="2000">
              <a:solidFill>
                <a:schemeClr val="tx1"/>
              </a:solidFill>
            </a:rPr>
            <a:t> practice learning experiences in each level: </a:t>
          </a:r>
        </a:p>
        <a:p>
          <a:pPr>
            <a:lnSpc>
              <a:spcPct val="100000"/>
            </a:lnSpc>
          </a:pPr>
          <a:r>
            <a:rPr lang="en-GB" sz="2000">
              <a:solidFill>
                <a:schemeClr val="tx1"/>
              </a:solidFill>
            </a:rPr>
            <a:t>- </a:t>
          </a:r>
          <a:r>
            <a:rPr lang="en-GB" sz="1800">
              <a:solidFill>
                <a:schemeClr val="tx1"/>
              </a:solidFill>
            </a:rPr>
            <a:t>two complimentary (outside of own work area) </a:t>
          </a:r>
        </a:p>
        <a:p>
          <a:pPr>
            <a:lnSpc>
              <a:spcPct val="100000"/>
            </a:lnSpc>
          </a:pPr>
          <a:r>
            <a:rPr lang="en-GB" sz="1800">
              <a:solidFill>
                <a:schemeClr val="tx1"/>
              </a:solidFill>
            </a:rPr>
            <a:t>- one base placement</a:t>
          </a:r>
        </a:p>
      </dgm:t>
    </dgm:pt>
    <dgm:pt modelId="{AD5CECAC-DEA2-438A-9578-2A0D72E48B0F}" type="parTrans" cxnId="{E29BA81E-E2C0-4E7F-9D3A-AB2FCF43889A}">
      <dgm:prSet/>
      <dgm:spPr/>
      <dgm:t>
        <a:bodyPr/>
        <a:lstStyle/>
        <a:p>
          <a:endParaRPr lang="en-GB"/>
        </a:p>
      </dgm:t>
    </dgm:pt>
    <dgm:pt modelId="{A7E7607C-6259-4CEA-B594-6DC0C4AE578E}" type="sibTrans" cxnId="{E29BA81E-E2C0-4E7F-9D3A-AB2FCF43889A}">
      <dgm:prSet/>
      <dgm:spPr/>
      <dgm:t>
        <a:bodyPr/>
        <a:lstStyle/>
        <a:p>
          <a:endParaRPr lang="en-GB"/>
        </a:p>
      </dgm:t>
    </dgm:pt>
    <dgm:pt modelId="{3C07DFED-7E4A-41E4-9BA5-80B88757D35C}">
      <dgm:prSet phldrT="[Text]" custT="1"/>
      <dgm:spPr/>
      <dgm:t>
        <a:bodyPr/>
        <a:lstStyle/>
        <a:p>
          <a:r>
            <a:rPr lang="en-GB" sz="2000">
              <a:solidFill>
                <a:schemeClr val="tx1"/>
              </a:solidFill>
            </a:rPr>
            <a:t>Learning </a:t>
          </a:r>
          <a:r>
            <a:rPr lang="en-GB" sz="2000" b="1" i="1">
              <a:solidFill>
                <a:schemeClr val="tx1"/>
              </a:solidFill>
            </a:rPr>
            <a:t>for</a:t>
          </a:r>
          <a:r>
            <a:rPr lang="en-GB" sz="2000">
              <a:solidFill>
                <a:schemeClr val="tx1"/>
              </a:solidFill>
            </a:rPr>
            <a:t> practice and learning </a:t>
          </a:r>
          <a:r>
            <a:rPr lang="en-GB" sz="2000" b="1" i="1">
              <a:solidFill>
                <a:schemeClr val="tx1"/>
              </a:solidFill>
            </a:rPr>
            <a:t>in</a:t>
          </a:r>
          <a:r>
            <a:rPr lang="en-GB" sz="2000">
              <a:solidFill>
                <a:schemeClr val="tx1"/>
              </a:solidFill>
            </a:rPr>
            <a:t> practice integrated throughout the programme</a:t>
          </a:r>
        </a:p>
      </dgm:t>
    </dgm:pt>
    <dgm:pt modelId="{4748A8BF-908C-4D20-B432-18EB9BDA2E94}" type="parTrans" cxnId="{A7FD49BE-2F44-4FCD-BE42-5F24CCB5778F}">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DF9FFAD5-82D9-454E-8665-AFA6D3AA16E3}" type="sibTrans" cxnId="{A7FD49BE-2F44-4FCD-BE42-5F24CCB5778F}">
      <dgm:prSet/>
      <dgm:spPr/>
      <dgm:t>
        <a:bodyPr/>
        <a:lstStyle/>
        <a:p>
          <a:endParaRPr lang="en-GB"/>
        </a:p>
      </dgm:t>
    </dgm:pt>
    <dgm:pt modelId="{98A1BB12-ADBE-42BE-BC68-DF5AF13D3F83}">
      <dgm:prSet phldrT="[Text]" custT="1"/>
      <dgm:spPr/>
      <dgm:t>
        <a:bodyPr/>
        <a:lstStyle/>
        <a:p>
          <a:r>
            <a:rPr lang="en-GB" sz="2000">
              <a:solidFill>
                <a:schemeClr val="tx1"/>
              </a:solidFill>
            </a:rPr>
            <a:t>770 practice hours completed at each level</a:t>
          </a:r>
        </a:p>
      </dgm:t>
    </dgm:pt>
    <dgm:pt modelId="{66E42021-60B3-41B7-A37A-BF8E81F57D2C}" type="parTrans" cxnId="{9D926FD5-1783-4D47-996A-4C0BCE4071BA}">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FFD13C0F-8ADD-4348-A1A1-A361BF75F285}" type="sibTrans" cxnId="{9D926FD5-1783-4D47-996A-4C0BCE4071BA}">
      <dgm:prSet/>
      <dgm:spPr/>
      <dgm:t>
        <a:bodyPr/>
        <a:lstStyle/>
        <a:p>
          <a:endParaRPr lang="en-GB"/>
        </a:p>
      </dgm:t>
    </dgm:pt>
    <dgm:pt modelId="{F7684FCD-EC66-4D47-B313-54814500947A}">
      <dgm:prSet phldrT="[Text]" custT="1"/>
      <dgm:spPr/>
      <dgm:t>
        <a:bodyPr/>
        <a:lstStyle/>
        <a:p>
          <a:r>
            <a:rPr lang="en-GB" sz="2000">
              <a:solidFill>
                <a:schemeClr val="tx1"/>
              </a:solidFill>
            </a:rPr>
            <a:t>Ensure students meet NMC requirements</a:t>
          </a:r>
        </a:p>
      </dgm:t>
    </dgm:pt>
    <dgm:pt modelId="{1660DF96-6CD7-4ED6-A6E2-6AB85D127EAC}" type="parTrans" cxnId="{DB234F90-34FD-42F2-B014-EF2823F5D873}">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8ADE7F6B-7A69-4732-9A74-9E9C9E1594C9}" type="sibTrans" cxnId="{DB234F90-34FD-42F2-B014-EF2823F5D873}">
      <dgm:prSet/>
      <dgm:spPr/>
      <dgm:t>
        <a:bodyPr/>
        <a:lstStyle/>
        <a:p>
          <a:endParaRPr lang="en-GB"/>
        </a:p>
      </dgm:t>
    </dgm:pt>
    <dgm:pt modelId="{B9227FCA-D7F8-4677-8509-F302191E01BF}">
      <dgm:prSet/>
      <dgm:spPr/>
      <dgm:t>
        <a:bodyPr/>
        <a:lstStyle/>
        <a:p>
          <a:endParaRPr lang="en-GB"/>
        </a:p>
      </dgm:t>
    </dgm:pt>
    <dgm:pt modelId="{28903BF8-BF12-4A1B-98AE-DA8EE60089EA}" type="parTrans" cxnId="{C5B4CFA6-F352-48CD-A324-4C758CA34029}">
      <dgm:prSet/>
      <dgm:spPr/>
      <dgm:t>
        <a:bodyPr/>
        <a:lstStyle/>
        <a:p>
          <a:endParaRPr lang="en-GB"/>
        </a:p>
      </dgm:t>
    </dgm:pt>
    <dgm:pt modelId="{F7ECD3A7-79E9-438E-AB44-9CB42A91A50B}" type="sibTrans" cxnId="{C5B4CFA6-F352-48CD-A324-4C758CA34029}">
      <dgm:prSet/>
      <dgm:spPr/>
      <dgm:t>
        <a:bodyPr/>
        <a:lstStyle/>
        <a:p>
          <a:endParaRPr lang="en-GB"/>
        </a:p>
      </dgm:t>
    </dgm:pt>
    <dgm:pt modelId="{D6E1D81B-2FF2-4455-B4E8-D108AE915BDC}">
      <dgm:prSet/>
      <dgm:spPr/>
      <dgm:t>
        <a:bodyPr/>
        <a:lstStyle/>
        <a:p>
          <a:endParaRPr lang="en-GB"/>
        </a:p>
      </dgm:t>
    </dgm:pt>
    <dgm:pt modelId="{72DD794B-F5F6-4528-955C-44C2304A774D}" type="parTrans" cxnId="{B0D46CC5-F8CD-486F-BB93-F9CDAD4DACAE}">
      <dgm:prSet/>
      <dgm:spPr/>
      <dgm:t>
        <a:bodyPr/>
        <a:lstStyle/>
        <a:p>
          <a:endParaRPr lang="en-GB"/>
        </a:p>
      </dgm:t>
    </dgm:pt>
    <dgm:pt modelId="{9889ED70-2C6C-44F9-B710-1D81C161FE8C}" type="sibTrans" cxnId="{B0D46CC5-F8CD-486F-BB93-F9CDAD4DACAE}">
      <dgm:prSet/>
      <dgm:spPr/>
      <dgm:t>
        <a:bodyPr/>
        <a:lstStyle/>
        <a:p>
          <a:endParaRPr lang="en-GB"/>
        </a:p>
      </dgm:t>
    </dgm:pt>
    <dgm:pt modelId="{985B489A-1EC3-495F-B084-AB6B4D4C54DC}">
      <dgm:prSet custT="1"/>
      <dgm:spPr/>
      <dgm:t>
        <a:bodyPr/>
        <a:lstStyle/>
        <a:p>
          <a:r>
            <a:rPr lang="en-GB" sz="2000">
              <a:solidFill>
                <a:schemeClr val="tx1"/>
              </a:solidFill>
            </a:rPr>
            <a:t>Base placement will be at the end of each level</a:t>
          </a:r>
        </a:p>
      </dgm:t>
    </dgm:pt>
    <dgm:pt modelId="{8800E44D-9D76-4884-9411-9EE54CAAA3E1}" type="parTrans" cxnId="{FCE2CFB1-6B9F-4B0C-B3C8-64B0DF6F63C9}">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65F39EE5-8F71-4A96-9277-D09F9974DBBF}" type="sibTrans" cxnId="{FCE2CFB1-6B9F-4B0C-B3C8-64B0DF6F63C9}">
      <dgm:prSet/>
      <dgm:spPr/>
      <dgm:t>
        <a:bodyPr/>
        <a:lstStyle/>
        <a:p>
          <a:endParaRPr lang="en-GB"/>
        </a:p>
      </dgm:t>
    </dgm:pt>
    <dgm:pt modelId="{3D3F5468-0E27-49B8-B154-598C25073434}" type="pres">
      <dgm:prSet presAssocID="{240F9AA7-ACEB-4E31-B845-9F4714B31C5C}" presName="Name0" presStyleCnt="0">
        <dgm:presLayoutVars>
          <dgm:chMax val="1"/>
          <dgm:chPref val="1"/>
          <dgm:dir/>
          <dgm:animOne val="branch"/>
          <dgm:animLvl val="lvl"/>
        </dgm:presLayoutVars>
      </dgm:prSet>
      <dgm:spPr/>
    </dgm:pt>
    <dgm:pt modelId="{6D8EA620-520B-4B77-ACC1-DCFC8E74ED0D}" type="pres">
      <dgm:prSet presAssocID="{83B94C49-B8FF-4808-89F0-9EA0F8607564}" presName="singleCycle" presStyleCnt="0"/>
      <dgm:spPr/>
    </dgm:pt>
    <dgm:pt modelId="{CBA355E6-67DD-493D-B89F-C4FD335D8531}" type="pres">
      <dgm:prSet presAssocID="{83B94C49-B8FF-4808-89F0-9EA0F8607564}" presName="singleCenter" presStyleLbl="node1" presStyleIdx="0" presStyleCnt="5" custScaleX="531989" custScaleY="81479" custLinFactNeighborX="0" custLinFactNeighborY="-12500">
        <dgm:presLayoutVars>
          <dgm:chMax val="7"/>
          <dgm:chPref val="7"/>
        </dgm:presLayoutVars>
      </dgm:prSet>
      <dgm:spPr/>
    </dgm:pt>
    <dgm:pt modelId="{F1CA138A-9781-4995-9DF1-38CD65C2BA56}" type="pres">
      <dgm:prSet presAssocID="{4748A8BF-908C-4D20-B432-18EB9BDA2E94}" presName="Name56" presStyleLbl="parChTrans1D2" presStyleIdx="0" presStyleCnt="4"/>
      <dgm:spPr/>
    </dgm:pt>
    <dgm:pt modelId="{0389D472-6E64-40EC-B585-F3FAB433967B}" type="pres">
      <dgm:prSet presAssocID="{3C07DFED-7E4A-41E4-9BA5-80B88757D35C}" presName="text0" presStyleLbl="node1" presStyleIdx="1" presStyleCnt="5" custScaleX="591245">
        <dgm:presLayoutVars>
          <dgm:bulletEnabled val="1"/>
        </dgm:presLayoutVars>
      </dgm:prSet>
      <dgm:spPr/>
    </dgm:pt>
    <dgm:pt modelId="{A758B13E-FCD1-4A72-9310-9D8B41122D87}" type="pres">
      <dgm:prSet presAssocID="{66E42021-60B3-41B7-A37A-BF8E81F57D2C}" presName="Name56" presStyleLbl="parChTrans1D2" presStyleIdx="1" presStyleCnt="4"/>
      <dgm:spPr/>
    </dgm:pt>
    <dgm:pt modelId="{A6FD1FB3-D603-4242-90B9-1863ADE9E946}" type="pres">
      <dgm:prSet presAssocID="{98A1BB12-ADBE-42BE-BC68-DF5AF13D3F83}" presName="text0" presStyleLbl="node1" presStyleIdx="2" presStyleCnt="5" custScaleX="273906" custScaleY="109923" custRadScaleRad="188308" custRadScaleInc="67444">
        <dgm:presLayoutVars>
          <dgm:bulletEnabled val="1"/>
        </dgm:presLayoutVars>
      </dgm:prSet>
      <dgm:spPr/>
    </dgm:pt>
    <dgm:pt modelId="{BA545C08-3854-48D6-9B9D-6BF9A21B82DD}" type="pres">
      <dgm:prSet presAssocID="{1660DF96-6CD7-4ED6-A6E2-6AB85D127EAC}" presName="Name56" presStyleLbl="parChTrans1D2" presStyleIdx="2" presStyleCnt="4"/>
      <dgm:spPr/>
    </dgm:pt>
    <dgm:pt modelId="{7A46D307-6EE6-4495-89D1-4AB239094CB3}" type="pres">
      <dgm:prSet presAssocID="{F7684FCD-EC66-4D47-B313-54814500947A}" presName="text0" presStyleLbl="node1" presStyleIdx="3" presStyleCnt="5" custScaleX="251357" custScaleY="115257" custRadScaleRad="182562" custRadScaleInc="132451">
        <dgm:presLayoutVars>
          <dgm:bulletEnabled val="1"/>
        </dgm:presLayoutVars>
      </dgm:prSet>
      <dgm:spPr/>
    </dgm:pt>
    <dgm:pt modelId="{64287087-C66E-4E82-836D-DA9DDADE620F}" type="pres">
      <dgm:prSet presAssocID="{8800E44D-9D76-4884-9411-9EE54CAAA3E1}" presName="Name56" presStyleLbl="parChTrans1D2" presStyleIdx="3" presStyleCnt="4"/>
      <dgm:spPr/>
    </dgm:pt>
    <dgm:pt modelId="{BFC7CB8A-A5C6-4BBA-A6C9-2E117D521A6B}" type="pres">
      <dgm:prSet presAssocID="{985B489A-1EC3-495F-B084-AB6B4D4C54DC}" presName="text0" presStyleLbl="node1" presStyleIdx="4" presStyleCnt="5" custScaleX="295888" custRadScaleRad="68489" custRadScaleInc="-198450">
        <dgm:presLayoutVars>
          <dgm:bulletEnabled val="1"/>
        </dgm:presLayoutVars>
      </dgm:prSet>
      <dgm:spPr/>
    </dgm:pt>
  </dgm:ptLst>
  <dgm:cxnLst>
    <dgm:cxn modelId="{BC187804-673E-4922-BA41-65C964A28E48}" type="presOf" srcId="{98A1BB12-ADBE-42BE-BC68-DF5AF13D3F83}" destId="{A6FD1FB3-D603-4242-90B9-1863ADE9E946}" srcOrd="0" destOrd="0" presId="urn:microsoft.com/office/officeart/2008/layout/RadialCluster"/>
    <dgm:cxn modelId="{E29BA81E-E2C0-4E7F-9D3A-AB2FCF43889A}" srcId="{240F9AA7-ACEB-4E31-B845-9F4714B31C5C}" destId="{83B94C49-B8FF-4808-89F0-9EA0F8607564}" srcOrd="0" destOrd="0" parTransId="{AD5CECAC-DEA2-438A-9578-2A0D72E48B0F}" sibTransId="{A7E7607C-6259-4CEA-B594-6DC0C4AE578E}"/>
    <dgm:cxn modelId="{15AFD839-9288-416E-958D-DE073A0DD40B}" type="presOf" srcId="{8800E44D-9D76-4884-9411-9EE54CAAA3E1}" destId="{64287087-C66E-4E82-836D-DA9DDADE620F}" srcOrd="0" destOrd="0" presId="urn:microsoft.com/office/officeart/2008/layout/RadialCluster"/>
    <dgm:cxn modelId="{662AFB5C-EB21-441D-A250-93B2FB2C194B}" type="presOf" srcId="{1660DF96-6CD7-4ED6-A6E2-6AB85D127EAC}" destId="{BA545C08-3854-48D6-9B9D-6BF9A21B82DD}" srcOrd="0" destOrd="0" presId="urn:microsoft.com/office/officeart/2008/layout/RadialCluster"/>
    <dgm:cxn modelId="{56C71948-E64A-4ACB-B23B-53AAC74F6565}" type="presOf" srcId="{985B489A-1EC3-495F-B084-AB6B4D4C54DC}" destId="{BFC7CB8A-A5C6-4BBA-A6C9-2E117D521A6B}" srcOrd="0" destOrd="0" presId="urn:microsoft.com/office/officeart/2008/layout/RadialCluster"/>
    <dgm:cxn modelId="{F33E826D-FD8C-48E1-80AA-E5C6A7D27563}" type="presOf" srcId="{66E42021-60B3-41B7-A37A-BF8E81F57D2C}" destId="{A758B13E-FCD1-4A72-9310-9D8B41122D87}" srcOrd="0" destOrd="0" presId="urn:microsoft.com/office/officeart/2008/layout/RadialCluster"/>
    <dgm:cxn modelId="{DB234F90-34FD-42F2-B014-EF2823F5D873}" srcId="{83B94C49-B8FF-4808-89F0-9EA0F8607564}" destId="{F7684FCD-EC66-4D47-B313-54814500947A}" srcOrd="2" destOrd="0" parTransId="{1660DF96-6CD7-4ED6-A6E2-6AB85D127EAC}" sibTransId="{8ADE7F6B-7A69-4732-9A74-9E9C9E1594C9}"/>
    <dgm:cxn modelId="{C5B4CFA6-F352-48CD-A324-4C758CA34029}" srcId="{240F9AA7-ACEB-4E31-B845-9F4714B31C5C}" destId="{B9227FCA-D7F8-4677-8509-F302191E01BF}" srcOrd="1" destOrd="0" parTransId="{28903BF8-BF12-4A1B-98AE-DA8EE60089EA}" sibTransId="{F7ECD3A7-79E9-438E-AB44-9CB42A91A50B}"/>
    <dgm:cxn modelId="{FCE2CFB1-6B9F-4B0C-B3C8-64B0DF6F63C9}" srcId="{83B94C49-B8FF-4808-89F0-9EA0F8607564}" destId="{985B489A-1EC3-495F-B084-AB6B4D4C54DC}" srcOrd="3" destOrd="0" parTransId="{8800E44D-9D76-4884-9411-9EE54CAAA3E1}" sibTransId="{65F39EE5-8F71-4A96-9277-D09F9974DBBF}"/>
    <dgm:cxn modelId="{CD88D3B8-48D4-4623-8941-080F32BA06E0}" type="presOf" srcId="{240F9AA7-ACEB-4E31-B845-9F4714B31C5C}" destId="{3D3F5468-0E27-49B8-B154-598C25073434}" srcOrd="0" destOrd="0" presId="urn:microsoft.com/office/officeart/2008/layout/RadialCluster"/>
    <dgm:cxn modelId="{A7FD49BE-2F44-4FCD-BE42-5F24CCB5778F}" srcId="{83B94C49-B8FF-4808-89F0-9EA0F8607564}" destId="{3C07DFED-7E4A-41E4-9BA5-80B88757D35C}" srcOrd="0" destOrd="0" parTransId="{4748A8BF-908C-4D20-B432-18EB9BDA2E94}" sibTransId="{DF9FFAD5-82D9-454E-8665-AFA6D3AA16E3}"/>
    <dgm:cxn modelId="{595B48C1-61FC-4244-9283-FC6CF8DB10F9}" type="presOf" srcId="{3C07DFED-7E4A-41E4-9BA5-80B88757D35C}" destId="{0389D472-6E64-40EC-B585-F3FAB433967B}" srcOrd="0" destOrd="0" presId="urn:microsoft.com/office/officeart/2008/layout/RadialCluster"/>
    <dgm:cxn modelId="{B0D46CC5-F8CD-486F-BB93-F9CDAD4DACAE}" srcId="{240F9AA7-ACEB-4E31-B845-9F4714B31C5C}" destId="{D6E1D81B-2FF2-4455-B4E8-D108AE915BDC}" srcOrd="2" destOrd="0" parTransId="{72DD794B-F5F6-4528-955C-44C2304A774D}" sibTransId="{9889ED70-2C6C-44F9-B710-1D81C161FE8C}"/>
    <dgm:cxn modelId="{D0411EC8-E30E-48D8-BD17-B5BAF6477C78}" type="presOf" srcId="{F7684FCD-EC66-4D47-B313-54814500947A}" destId="{7A46D307-6EE6-4495-89D1-4AB239094CB3}" srcOrd="0" destOrd="0" presId="urn:microsoft.com/office/officeart/2008/layout/RadialCluster"/>
    <dgm:cxn modelId="{54DC6ED2-4CB3-4A38-A589-7A8230CCC7BB}" type="presOf" srcId="{4748A8BF-908C-4D20-B432-18EB9BDA2E94}" destId="{F1CA138A-9781-4995-9DF1-38CD65C2BA56}" srcOrd="0" destOrd="0" presId="urn:microsoft.com/office/officeart/2008/layout/RadialCluster"/>
    <dgm:cxn modelId="{9D926FD5-1783-4D47-996A-4C0BCE4071BA}" srcId="{83B94C49-B8FF-4808-89F0-9EA0F8607564}" destId="{98A1BB12-ADBE-42BE-BC68-DF5AF13D3F83}" srcOrd="1" destOrd="0" parTransId="{66E42021-60B3-41B7-A37A-BF8E81F57D2C}" sibTransId="{FFD13C0F-8ADD-4348-A1A1-A361BF75F285}"/>
    <dgm:cxn modelId="{478A13E8-45B1-4A36-9195-2250EDEEFFC6}" type="presOf" srcId="{83B94C49-B8FF-4808-89F0-9EA0F8607564}" destId="{CBA355E6-67DD-493D-B89F-C4FD335D8531}" srcOrd="0" destOrd="0" presId="urn:microsoft.com/office/officeart/2008/layout/RadialCluster"/>
    <dgm:cxn modelId="{34D3D462-1A99-4AF3-A130-10AEDAF2C2DE}" type="presParOf" srcId="{3D3F5468-0E27-49B8-B154-598C25073434}" destId="{6D8EA620-520B-4B77-ACC1-DCFC8E74ED0D}" srcOrd="0" destOrd="0" presId="urn:microsoft.com/office/officeart/2008/layout/RadialCluster"/>
    <dgm:cxn modelId="{51A2D5F5-812F-4D58-80B3-1FD5EC806B58}" type="presParOf" srcId="{6D8EA620-520B-4B77-ACC1-DCFC8E74ED0D}" destId="{CBA355E6-67DD-493D-B89F-C4FD335D8531}" srcOrd="0" destOrd="0" presId="urn:microsoft.com/office/officeart/2008/layout/RadialCluster"/>
    <dgm:cxn modelId="{D72A25EE-1A91-49C5-B637-D4CD276C3E4F}" type="presParOf" srcId="{6D8EA620-520B-4B77-ACC1-DCFC8E74ED0D}" destId="{F1CA138A-9781-4995-9DF1-38CD65C2BA56}" srcOrd="1" destOrd="0" presId="urn:microsoft.com/office/officeart/2008/layout/RadialCluster"/>
    <dgm:cxn modelId="{FABB035C-6175-4085-8CD2-5551268EC7F3}" type="presParOf" srcId="{6D8EA620-520B-4B77-ACC1-DCFC8E74ED0D}" destId="{0389D472-6E64-40EC-B585-F3FAB433967B}" srcOrd="2" destOrd="0" presId="urn:microsoft.com/office/officeart/2008/layout/RadialCluster"/>
    <dgm:cxn modelId="{0B84FF10-AB2E-4201-82F8-367DCD97BED5}" type="presParOf" srcId="{6D8EA620-520B-4B77-ACC1-DCFC8E74ED0D}" destId="{A758B13E-FCD1-4A72-9310-9D8B41122D87}" srcOrd="3" destOrd="0" presId="urn:microsoft.com/office/officeart/2008/layout/RadialCluster"/>
    <dgm:cxn modelId="{805960BE-9A39-432B-A30C-131900E0B56D}" type="presParOf" srcId="{6D8EA620-520B-4B77-ACC1-DCFC8E74ED0D}" destId="{A6FD1FB3-D603-4242-90B9-1863ADE9E946}" srcOrd="4" destOrd="0" presId="urn:microsoft.com/office/officeart/2008/layout/RadialCluster"/>
    <dgm:cxn modelId="{81B577E5-6FF3-434F-9C9A-D781CB82A679}" type="presParOf" srcId="{6D8EA620-520B-4B77-ACC1-DCFC8E74ED0D}" destId="{BA545C08-3854-48D6-9B9D-6BF9A21B82DD}" srcOrd="5" destOrd="0" presId="urn:microsoft.com/office/officeart/2008/layout/RadialCluster"/>
    <dgm:cxn modelId="{EC595A84-4F32-4BBD-870F-BEA01E991D16}" type="presParOf" srcId="{6D8EA620-520B-4B77-ACC1-DCFC8E74ED0D}" destId="{7A46D307-6EE6-4495-89D1-4AB239094CB3}" srcOrd="6" destOrd="0" presId="urn:microsoft.com/office/officeart/2008/layout/RadialCluster"/>
    <dgm:cxn modelId="{9D7D1B65-F18B-48D0-BA07-C3AAB4F24002}" type="presParOf" srcId="{6D8EA620-520B-4B77-ACC1-DCFC8E74ED0D}" destId="{64287087-C66E-4E82-836D-DA9DDADE620F}" srcOrd="7" destOrd="0" presId="urn:microsoft.com/office/officeart/2008/layout/RadialCluster"/>
    <dgm:cxn modelId="{C02ED8BA-D73B-442A-8EEB-1D1D08337F50}" type="presParOf" srcId="{6D8EA620-520B-4B77-ACC1-DCFC8E74ED0D}" destId="{BFC7CB8A-A5C6-4BBA-A6C9-2E117D521A6B}"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26E23-13B6-40F3-84F4-D1A88A91F59C}"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GB"/>
        </a:p>
      </dgm:t>
    </dgm:pt>
    <dgm:pt modelId="{995CBC5E-9F0B-4A14-9ADF-88E1048E9F47}">
      <dgm:prSet phldrT="[Text]" custT="1"/>
      <dgm:spPr/>
      <dgm:t>
        <a:bodyPr/>
        <a:lstStyle/>
        <a:p>
          <a:r>
            <a:rPr lang="en-GB" sz="2000" b="1"/>
            <a:t>K102</a:t>
          </a:r>
        </a:p>
        <a:p>
          <a:r>
            <a:rPr lang="en-GB" sz="2000" b="1"/>
            <a:t>Introduction to Health &amp; Social Care</a:t>
          </a:r>
        </a:p>
      </dgm:t>
    </dgm:pt>
    <dgm:pt modelId="{06E0BF2B-8087-4169-B908-A19196B52E2B}" type="parTrans" cxnId="{C9BA31FA-5DC3-4646-B38B-EF2741B2E252}">
      <dgm:prSet/>
      <dgm:spPr/>
      <dgm:t>
        <a:bodyPr/>
        <a:lstStyle/>
        <a:p>
          <a:endParaRPr lang="en-GB"/>
        </a:p>
      </dgm:t>
    </dgm:pt>
    <dgm:pt modelId="{EC627CCB-27A8-417C-ABC6-4124208D6357}" type="sibTrans" cxnId="{C9BA31FA-5DC3-4646-B38B-EF2741B2E252}">
      <dgm:prSet/>
      <dgm:spPr/>
      <dgm:t>
        <a:bodyPr/>
        <a:lstStyle/>
        <a:p>
          <a:endParaRPr lang="en-GB"/>
        </a:p>
      </dgm:t>
    </dgm:pt>
    <dgm:pt modelId="{8EA0C442-1565-4A00-B3E5-F8AD5FF56DDB}">
      <dgm:prSet phldrT="[Text]"/>
      <dgm:spPr/>
      <dgm:t>
        <a:bodyPr/>
        <a:lstStyle/>
        <a:p>
          <a:r>
            <a:rPr lang="en-GB" b="1"/>
            <a:t>Numeracy SCQF level 5</a:t>
          </a:r>
        </a:p>
      </dgm:t>
    </dgm:pt>
    <dgm:pt modelId="{10D8D201-D131-4086-AAC6-C10CA7FE1BD4}" type="parTrans" cxnId="{11EA6E13-FB07-4B50-A8A3-4113A16B6731}">
      <dgm:prSet/>
      <dgm:spPr/>
      <dgm:t>
        <a:bodyPr/>
        <a:lstStyle/>
        <a:p>
          <a:endParaRPr lang="en-GB"/>
        </a:p>
      </dgm:t>
    </dgm:pt>
    <dgm:pt modelId="{85D26718-DE2A-4755-8A31-90DBFDE9524F}" type="sibTrans" cxnId="{11EA6E13-FB07-4B50-A8A3-4113A16B6731}">
      <dgm:prSet/>
      <dgm:spPr/>
      <dgm:t>
        <a:bodyPr/>
        <a:lstStyle/>
        <a:p>
          <a:endParaRPr lang="en-GB"/>
        </a:p>
      </dgm:t>
    </dgm:pt>
    <dgm:pt modelId="{7C634DC0-CCB0-45A9-AC2A-557604C2759A}">
      <dgm:prSet phldrT="[Text]"/>
      <dgm:spPr/>
      <dgm:t>
        <a:bodyPr/>
        <a:lstStyle/>
        <a:p>
          <a:r>
            <a:rPr lang="en-GB" b="1"/>
            <a:t>Eligible to apply to BSc (Hons) Nursing</a:t>
          </a:r>
        </a:p>
      </dgm:t>
    </dgm:pt>
    <dgm:pt modelId="{C12B1BB4-7C4C-4497-8D99-2E67BE0CA1A4}" type="parTrans" cxnId="{5F43478D-9A35-40D2-BADB-69819C6BD510}">
      <dgm:prSet/>
      <dgm:spPr/>
      <dgm:t>
        <a:bodyPr/>
        <a:lstStyle/>
        <a:p>
          <a:endParaRPr lang="en-GB"/>
        </a:p>
      </dgm:t>
    </dgm:pt>
    <dgm:pt modelId="{D3D35F12-A191-40AB-BE50-8DC929BFDADA}" type="sibTrans" cxnId="{5F43478D-9A35-40D2-BADB-69819C6BD510}">
      <dgm:prSet/>
      <dgm:spPr/>
      <dgm:t>
        <a:bodyPr/>
        <a:lstStyle/>
        <a:p>
          <a:endParaRPr lang="en-GB"/>
        </a:p>
      </dgm:t>
    </dgm:pt>
    <dgm:pt modelId="{A324433F-9266-454C-9282-CB3C57849CCA}" type="pres">
      <dgm:prSet presAssocID="{A5A26E23-13B6-40F3-84F4-D1A88A91F59C}" presName="linearFlow" presStyleCnt="0">
        <dgm:presLayoutVars>
          <dgm:dir/>
          <dgm:resizeHandles val="exact"/>
        </dgm:presLayoutVars>
      </dgm:prSet>
      <dgm:spPr/>
    </dgm:pt>
    <dgm:pt modelId="{F37742DA-CEB9-43F6-B760-3CF64A332AF2}" type="pres">
      <dgm:prSet presAssocID="{995CBC5E-9F0B-4A14-9ADF-88E1048E9F47}" presName="node" presStyleLbl="node1" presStyleIdx="0" presStyleCnt="3" custScaleX="100012" custScaleY="75177" custLinFactNeighborX="27864" custLinFactNeighborY="-82745">
        <dgm:presLayoutVars>
          <dgm:bulletEnabled val="1"/>
        </dgm:presLayoutVars>
      </dgm:prSet>
      <dgm:spPr/>
    </dgm:pt>
    <dgm:pt modelId="{125E25E8-969E-4B82-A767-75DC527B45F4}" type="pres">
      <dgm:prSet presAssocID="{EC627CCB-27A8-417C-ABC6-4124208D6357}" presName="spacerL" presStyleCnt="0"/>
      <dgm:spPr/>
    </dgm:pt>
    <dgm:pt modelId="{ED4B12FF-C969-4F21-849A-B0E9557F276D}" type="pres">
      <dgm:prSet presAssocID="{EC627CCB-27A8-417C-ABC6-4124208D6357}" presName="sibTrans" presStyleLbl="sibTrans2D1" presStyleIdx="0" presStyleCnt="2" custLinFactY="-39523" custLinFactNeighborX="-26303" custLinFactNeighborY="-100000"/>
      <dgm:spPr/>
    </dgm:pt>
    <dgm:pt modelId="{2E51CB88-C544-4A51-AFC4-DC242821AD26}" type="pres">
      <dgm:prSet presAssocID="{EC627CCB-27A8-417C-ABC6-4124208D6357}" presName="spacerR" presStyleCnt="0"/>
      <dgm:spPr/>
    </dgm:pt>
    <dgm:pt modelId="{6C00055A-6C77-4F96-9B05-D02F95F98910}" type="pres">
      <dgm:prSet presAssocID="{8EA0C442-1565-4A00-B3E5-F8AD5FF56DDB}" presName="node" presStyleLbl="node1" presStyleIdx="1" presStyleCnt="3" custLinFactNeighborX="-70888" custLinFactNeighborY="-80586">
        <dgm:presLayoutVars>
          <dgm:bulletEnabled val="1"/>
        </dgm:presLayoutVars>
      </dgm:prSet>
      <dgm:spPr/>
    </dgm:pt>
    <dgm:pt modelId="{90E25450-C8A4-405E-ABBA-4901EC9DADB6}" type="pres">
      <dgm:prSet presAssocID="{85D26718-DE2A-4755-8A31-90DBFDE9524F}" presName="spacerL" presStyleCnt="0"/>
      <dgm:spPr/>
    </dgm:pt>
    <dgm:pt modelId="{1E82777E-43C2-48C5-8A72-9849F5FCB542}" type="pres">
      <dgm:prSet presAssocID="{85D26718-DE2A-4755-8A31-90DBFDE9524F}" presName="sibTrans" presStyleLbl="sibTrans2D1" presStyleIdx="1" presStyleCnt="2" custLinFactY="-30258" custLinFactNeighborX="-44305" custLinFactNeighborY="-100000"/>
      <dgm:spPr/>
    </dgm:pt>
    <dgm:pt modelId="{3A09CBB4-11D1-41B1-A540-E82143E32B0D}" type="pres">
      <dgm:prSet presAssocID="{85D26718-DE2A-4755-8A31-90DBFDE9524F}" presName="spacerR" presStyleCnt="0"/>
      <dgm:spPr/>
    </dgm:pt>
    <dgm:pt modelId="{3DE80079-3888-45AF-80E7-1ABADBDBDFFC}" type="pres">
      <dgm:prSet presAssocID="{7C634DC0-CCB0-45A9-AC2A-557604C2759A}" presName="node" presStyleLbl="node1" presStyleIdx="2" presStyleCnt="3" custLinFactNeighborX="-35444" custLinFactNeighborY="-82745">
        <dgm:presLayoutVars>
          <dgm:bulletEnabled val="1"/>
        </dgm:presLayoutVars>
      </dgm:prSet>
      <dgm:spPr/>
    </dgm:pt>
  </dgm:ptLst>
  <dgm:cxnLst>
    <dgm:cxn modelId="{11EA6E13-FB07-4B50-A8A3-4113A16B6731}" srcId="{A5A26E23-13B6-40F3-84F4-D1A88A91F59C}" destId="{8EA0C442-1565-4A00-B3E5-F8AD5FF56DDB}" srcOrd="1" destOrd="0" parTransId="{10D8D201-D131-4086-AAC6-C10CA7FE1BD4}" sibTransId="{85D26718-DE2A-4755-8A31-90DBFDE9524F}"/>
    <dgm:cxn modelId="{17E8841D-EA62-48B5-8EC0-B9A0DD0A50C7}" type="presOf" srcId="{A5A26E23-13B6-40F3-84F4-D1A88A91F59C}" destId="{A324433F-9266-454C-9282-CB3C57849CCA}" srcOrd="0" destOrd="0" presId="urn:microsoft.com/office/officeart/2005/8/layout/equation1"/>
    <dgm:cxn modelId="{DAB7F61F-805D-4D13-B2B9-AED8D418BC4A}" type="presOf" srcId="{995CBC5E-9F0B-4A14-9ADF-88E1048E9F47}" destId="{F37742DA-CEB9-43F6-B760-3CF64A332AF2}" srcOrd="0" destOrd="0" presId="urn:microsoft.com/office/officeart/2005/8/layout/equation1"/>
    <dgm:cxn modelId="{66F39E48-6D03-4C14-8ED8-62FE5CBD9096}" type="presOf" srcId="{EC627CCB-27A8-417C-ABC6-4124208D6357}" destId="{ED4B12FF-C969-4F21-849A-B0E9557F276D}" srcOrd="0" destOrd="0" presId="urn:microsoft.com/office/officeart/2005/8/layout/equation1"/>
    <dgm:cxn modelId="{7501D950-EDD9-4020-89DC-9464673E0B02}" type="presOf" srcId="{8EA0C442-1565-4A00-B3E5-F8AD5FF56DDB}" destId="{6C00055A-6C77-4F96-9B05-D02F95F98910}" srcOrd="0" destOrd="0" presId="urn:microsoft.com/office/officeart/2005/8/layout/equation1"/>
    <dgm:cxn modelId="{BBF97759-7C98-497A-8B4F-AE59D2AB9252}" type="presOf" srcId="{7C634DC0-CCB0-45A9-AC2A-557604C2759A}" destId="{3DE80079-3888-45AF-80E7-1ABADBDBDFFC}" srcOrd="0" destOrd="0" presId="urn:microsoft.com/office/officeart/2005/8/layout/equation1"/>
    <dgm:cxn modelId="{5F43478D-9A35-40D2-BADB-69819C6BD510}" srcId="{A5A26E23-13B6-40F3-84F4-D1A88A91F59C}" destId="{7C634DC0-CCB0-45A9-AC2A-557604C2759A}" srcOrd="2" destOrd="0" parTransId="{C12B1BB4-7C4C-4497-8D99-2E67BE0CA1A4}" sibTransId="{D3D35F12-A191-40AB-BE50-8DC929BFDADA}"/>
    <dgm:cxn modelId="{DF4BCAE0-33B7-4A39-B515-83942A5C7475}" type="presOf" srcId="{85D26718-DE2A-4755-8A31-90DBFDE9524F}" destId="{1E82777E-43C2-48C5-8A72-9849F5FCB542}" srcOrd="0" destOrd="0" presId="urn:microsoft.com/office/officeart/2005/8/layout/equation1"/>
    <dgm:cxn modelId="{C9BA31FA-5DC3-4646-B38B-EF2741B2E252}" srcId="{A5A26E23-13B6-40F3-84F4-D1A88A91F59C}" destId="{995CBC5E-9F0B-4A14-9ADF-88E1048E9F47}" srcOrd="0" destOrd="0" parTransId="{06E0BF2B-8087-4169-B908-A19196B52E2B}" sibTransId="{EC627CCB-27A8-417C-ABC6-4124208D6357}"/>
    <dgm:cxn modelId="{691916B1-3EC4-4FF4-81A9-684DCB27515B}" type="presParOf" srcId="{A324433F-9266-454C-9282-CB3C57849CCA}" destId="{F37742DA-CEB9-43F6-B760-3CF64A332AF2}" srcOrd="0" destOrd="0" presId="urn:microsoft.com/office/officeart/2005/8/layout/equation1"/>
    <dgm:cxn modelId="{B4313F92-7355-4967-BC5B-C4F53A81B0F8}" type="presParOf" srcId="{A324433F-9266-454C-9282-CB3C57849CCA}" destId="{125E25E8-969E-4B82-A767-75DC527B45F4}" srcOrd="1" destOrd="0" presId="urn:microsoft.com/office/officeart/2005/8/layout/equation1"/>
    <dgm:cxn modelId="{5E1521A9-186D-4E04-A893-B12432E168DE}" type="presParOf" srcId="{A324433F-9266-454C-9282-CB3C57849CCA}" destId="{ED4B12FF-C969-4F21-849A-B0E9557F276D}" srcOrd="2" destOrd="0" presId="urn:microsoft.com/office/officeart/2005/8/layout/equation1"/>
    <dgm:cxn modelId="{9AE63B63-FC8B-42DE-BBAE-4494F2B5C691}" type="presParOf" srcId="{A324433F-9266-454C-9282-CB3C57849CCA}" destId="{2E51CB88-C544-4A51-AFC4-DC242821AD26}" srcOrd="3" destOrd="0" presId="urn:microsoft.com/office/officeart/2005/8/layout/equation1"/>
    <dgm:cxn modelId="{8F21D544-7BA6-4F47-8611-6CC2F110BFD3}" type="presParOf" srcId="{A324433F-9266-454C-9282-CB3C57849CCA}" destId="{6C00055A-6C77-4F96-9B05-D02F95F98910}" srcOrd="4" destOrd="0" presId="urn:microsoft.com/office/officeart/2005/8/layout/equation1"/>
    <dgm:cxn modelId="{8C5CEAE1-52F5-4797-8FF3-B7A869B85512}" type="presParOf" srcId="{A324433F-9266-454C-9282-CB3C57849CCA}" destId="{90E25450-C8A4-405E-ABBA-4901EC9DADB6}" srcOrd="5" destOrd="0" presId="urn:microsoft.com/office/officeart/2005/8/layout/equation1"/>
    <dgm:cxn modelId="{20698CCF-840D-4F5B-A2B5-2A1BFE221A27}" type="presParOf" srcId="{A324433F-9266-454C-9282-CB3C57849CCA}" destId="{1E82777E-43C2-48C5-8A72-9849F5FCB542}" srcOrd="6" destOrd="0" presId="urn:microsoft.com/office/officeart/2005/8/layout/equation1"/>
    <dgm:cxn modelId="{AFCB06F9-47CD-45E6-AF10-ECFAD336299B}" type="presParOf" srcId="{A324433F-9266-454C-9282-CB3C57849CCA}" destId="{3A09CBB4-11D1-41B1-A540-E82143E32B0D}" srcOrd="7" destOrd="0" presId="urn:microsoft.com/office/officeart/2005/8/layout/equation1"/>
    <dgm:cxn modelId="{34D52A75-97D1-4873-B872-2E9F32B10FC0}" type="presParOf" srcId="{A324433F-9266-454C-9282-CB3C57849CCA}" destId="{3DE80079-3888-45AF-80E7-1ABADBDBDFF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923B5-D8C8-4BC5-8541-EEEBA4367753}" type="doc">
      <dgm:prSet loTypeId="urn:microsoft.com/office/officeart/2011/layout/CircleProcess" loCatId="process" qsTypeId="urn:microsoft.com/office/officeart/2005/8/quickstyle/simple1" qsCatId="simple" csTypeId="urn:microsoft.com/office/officeart/2005/8/colors/accent1_2" csCatId="accent1" phldr="1"/>
      <dgm:spPr/>
    </dgm:pt>
    <dgm:pt modelId="{BEC9FB9E-2C8C-4F68-BD20-78713BD88FD9}">
      <dgm:prSet phldrT="[Text]" custT="1"/>
      <dgm:spPr/>
      <dgm:t>
        <a:bodyPr/>
        <a:lstStyle/>
        <a:p>
          <a:r>
            <a:rPr lang="en-GB" sz="1800" b="1"/>
            <a:t>Application form</a:t>
          </a:r>
        </a:p>
      </dgm:t>
    </dgm:pt>
    <dgm:pt modelId="{17B26010-407E-492F-9358-421ED374D1D1}" type="parTrans" cxnId="{94F63FC0-C871-4038-BF93-FB43EBB9AA45}">
      <dgm:prSet/>
      <dgm:spPr/>
      <dgm:t>
        <a:bodyPr/>
        <a:lstStyle/>
        <a:p>
          <a:endParaRPr lang="en-GB"/>
        </a:p>
      </dgm:t>
    </dgm:pt>
    <dgm:pt modelId="{1C57DBC2-33BE-4D4A-88D4-D5F30DAAEE24}" type="sibTrans" cxnId="{94F63FC0-C871-4038-BF93-FB43EBB9AA45}">
      <dgm:prSet/>
      <dgm:spPr/>
      <dgm:t>
        <a:bodyPr/>
        <a:lstStyle/>
        <a:p>
          <a:endParaRPr lang="en-GB"/>
        </a:p>
      </dgm:t>
    </dgm:pt>
    <dgm:pt modelId="{DFB943D3-C2B3-42BC-8AD0-5EB47B621FCB}">
      <dgm:prSet custT="1"/>
      <dgm:spPr/>
      <dgm:t>
        <a:bodyPr/>
        <a:lstStyle/>
        <a:p>
          <a:pPr rtl="0">
            <a:buClr>
              <a:srgbClr val="002060"/>
            </a:buClr>
            <a:buSzPct val="120000"/>
          </a:pPr>
          <a:r>
            <a:rPr lang="en-GB" sz="2000" dirty="0">
              <a:highlight>
                <a:srgbClr val="FFFEED"/>
              </a:highlight>
              <a:latin typeface="Poppins SemiBold"/>
            </a:rPr>
            <a:t>Word document</a:t>
          </a:r>
          <a:endParaRPr lang="en-GB" sz="1800" dirty="0">
            <a:highlight>
              <a:srgbClr val="FFFEED"/>
            </a:highlight>
          </a:endParaRPr>
        </a:p>
      </dgm:t>
    </dgm:pt>
    <dgm:pt modelId="{C2B01E15-8A10-41C4-9F96-4E6EEFF3ADFC}" type="parTrans" cxnId="{F6737551-C1AB-4FB3-A17C-961707D741D7}">
      <dgm:prSet/>
      <dgm:spPr/>
      <dgm:t>
        <a:bodyPr/>
        <a:lstStyle/>
        <a:p>
          <a:endParaRPr lang="en-GB"/>
        </a:p>
      </dgm:t>
    </dgm:pt>
    <dgm:pt modelId="{068445DD-8A57-4046-BFA9-904C6ADB3795}" type="sibTrans" cxnId="{F6737551-C1AB-4FB3-A17C-961707D741D7}">
      <dgm:prSet/>
      <dgm:spPr/>
      <dgm:t>
        <a:bodyPr/>
        <a:lstStyle/>
        <a:p>
          <a:endParaRPr lang="en-GB"/>
        </a:p>
      </dgm:t>
    </dgm:pt>
    <dgm:pt modelId="{229A5FDD-1890-4183-85E4-DB433F560967}" type="pres">
      <dgm:prSet presAssocID="{99F923B5-D8C8-4BC5-8541-EEEBA4367753}" presName="Name0" presStyleCnt="0">
        <dgm:presLayoutVars>
          <dgm:chMax val="11"/>
          <dgm:chPref val="11"/>
          <dgm:dir/>
          <dgm:resizeHandles/>
        </dgm:presLayoutVars>
      </dgm:prSet>
      <dgm:spPr/>
    </dgm:pt>
    <dgm:pt modelId="{2A5C610C-D978-4521-815D-98761BD0029F}" type="pres">
      <dgm:prSet presAssocID="{BEC9FB9E-2C8C-4F68-BD20-78713BD88FD9}" presName="Accent1" presStyleCnt="0"/>
      <dgm:spPr/>
    </dgm:pt>
    <dgm:pt modelId="{565259BD-EBF2-48FA-9375-6C08A1D43CD8}" type="pres">
      <dgm:prSet presAssocID="{BEC9FB9E-2C8C-4F68-BD20-78713BD88FD9}" presName="Accent" presStyleLbl="node1" presStyleIdx="0" presStyleCnt="1"/>
      <dgm:spPr/>
    </dgm:pt>
    <dgm:pt modelId="{D1BFCE5B-80A4-4DC6-BBEE-4CFFD717D0B1}" type="pres">
      <dgm:prSet presAssocID="{BEC9FB9E-2C8C-4F68-BD20-78713BD88FD9}" presName="ParentBackground1" presStyleCnt="0"/>
      <dgm:spPr/>
    </dgm:pt>
    <dgm:pt modelId="{9870726A-28F3-4E1B-A7B1-197F20588348}" type="pres">
      <dgm:prSet presAssocID="{BEC9FB9E-2C8C-4F68-BD20-78713BD88FD9}" presName="ParentBackground" presStyleLbl="fgAcc1" presStyleIdx="0" presStyleCnt="1"/>
      <dgm:spPr/>
    </dgm:pt>
    <dgm:pt modelId="{5C8A11A9-20A5-43D4-A90E-9593AEC3AA20}" type="pres">
      <dgm:prSet presAssocID="{BEC9FB9E-2C8C-4F68-BD20-78713BD88FD9}" presName="Child1" presStyleLbl="revTx" presStyleIdx="0" presStyleCnt="1">
        <dgm:presLayoutVars>
          <dgm:chMax val="0"/>
          <dgm:chPref val="0"/>
          <dgm:bulletEnabled val="1"/>
        </dgm:presLayoutVars>
      </dgm:prSet>
      <dgm:spPr/>
    </dgm:pt>
    <dgm:pt modelId="{BDA8A70C-E346-4EB5-8EA5-4FC07735FC96}" type="pres">
      <dgm:prSet presAssocID="{BEC9FB9E-2C8C-4F68-BD20-78713BD88FD9}" presName="Parent1" presStyleLbl="revTx" presStyleIdx="0" presStyleCnt="1">
        <dgm:presLayoutVars>
          <dgm:chMax val="1"/>
          <dgm:chPref val="1"/>
          <dgm:bulletEnabled val="1"/>
        </dgm:presLayoutVars>
      </dgm:prSet>
      <dgm:spPr/>
    </dgm:pt>
  </dgm:ptLst>
  <dgm:cxnLst>
    <dgm:cxn modelId="{1E35A500-F507-44B6-AED5-2E693A5DD220}" type="presOf" srcId="{BEC9FB9E-2C8C-4F68-BD20-78713BD88FD9}" destId="{BDA8A70C-E346-4EB5-8EA5-4FC07735FC96}" srcOrd="0" destOrd="0" presId="urn:microsoft.com/office/officeart/2011/layout/CircleProcess"/>
    <dgm:cxn modelId="{D61F8D42-6EC1-4105-9382-41C4A8378996}" type="presOf" srcId="{BEC9FB9E-2C8C-4F68-BD20-78713BD88FD9}" destId="{9870726A-28F3-4E1B-A7B1-197F20588348}" srcOrd="1" destOrd="0" presId="urn:microsoft.com/office/officeart/2011/layout/CircleProcess"/>
    <dgm:cxn modelId="{F6737551-C1AB-4FB3-A17C-961707D741D7}" srcId="{BEC9FB9E-2C8C-4F68-BD20-78713BD88FD9}" destId="{DFB943D3-C2B3-42BC-8AD0-5EB47B621FCB}" srcOrd="0" destOrd="0" parTransId="{C2B01E15-8A10-41C4-9F96-4E6EEFF3ADFC}" sibTransId="{068445DD-8A57-4046-BFA9-904C6ADB3795}"/>
    <dgm:cxn modelId="{94F63FC0-C871-4038-BF93-FB43EBB9AA45}" srcId="{99F923B5-D8C8-4BC5-8541-EEEBA4367753}" destId="{BEC9FB9E-2C8C-4F68-BD20-78713BD88FD9}" srcOrd="0" destOrd="0" parTransId="{17B26010-407E-492F-9358-421ED374D1D1}" sibTransId="{1C57DBC2-33BE-4D4A-88D4-D5F30DAAEE24}"/>
    <dgm:cxn modelId="{EF41B7F3-5125-4934-AB0D-EA18575AE0CC}" type="presOf" srcId="{DFB943D3-C2B3-42BC-8AD0-5EB47B621FCB}" destId="{5C8A11A9-20A5-43D4-A90E-9593AEC3AA20}" srcOrd="0" destOrd="0" presId="urn:microsoft.com/office/officeart/2011/layout/CircleProcess"/>
    <dgm:cxn modelId="{CF5348FD-BE45-40A5-BCF1-51B3C47CE7F0}" type="presOf" srcId="{99F923B5-D8C8-4BC5-8541-EEEBA4367753}" destId="{229A5FDD-1890-4183-85E4-DB433F560967}" srcOrd="0" destOrd="0" presId="urn:microsoft.com/office/officeart/2011/layout/CircleProcess"/>
    <dgm:cxn modelId="{57C24780-EDA5-45EC-A1C6-CFD47AEFE4F7}" type="presParOf" srcId="{229A5FDD-1890-4183-85E4-DB433F560967}" destId="{2A5C610C-D978-4521-815D-98761BD0029F}" srcOrd="0" destOrd="0" presId="urn:microsoft.com/office/officeart/2011/layout/CircleProcess"/>
    <dgm:cxn modelId="{AD08FAFB-A5AB-4CA6-BD87-7585168D5225}" type="presParOf" srcId="{2A5C610C-D978-4521-815D-98761BD0029F}" destId="{565259BD-EBF2-48FA-9375-6C08A1D43CD8}" srcOrd="0" destOrd="0" presId="urn:microsoft.com/office/officeart/2011/layout/CircleProcess"/>
    <dgm:cxn modelId="{CE0E02F8-FDD9-47CF-93C6-1FBD2F021795}" type="presParOf" srcId="{229A5FDD-1890-4183-85E4-DB433F560967}" destId="{D1BFCE5B-80A4-4DC6-BBEE-4CFFD717D0B1}" srcOrd="1" destOrd="0" presId="urn:microsoft.com/office/officeart/2011/layout/CircleProcess"/>
    <dgm:cxn modelId="{B62B3128-52C7-45F0-9CE6-5F1649301B54}" type="presParOf" srcId="{D1BFCE5B-80A4-4DC6-BBEE-4CFFD717D0B1}" destId="{9870726A-28F3-4E1B-A7B1-197F20588348}" srcOrd="0" destOrd="0" presId="urn:microsoft.com/office/officeart/2011/layout/CircleProcess"/>
    <dgm:cxn modelId="{4FF6B56D-1004-469C-9AFB-F75330082679}" type="presParOf" srcId="{229A5FDD-1890-4183-85E4-DB433F560967}" destId="{5C8A11A9-20A5-43D4-A90E-9593AEC3AA20}" srcOrd="2" destOrd="0" presId="urn:microsoft.com/office/officeart/2011/layout/CircleProcess"/>
    <dgm:cxn modelId="{6111A23A-EA24-4511-AE17-761F3410F1D3}" type="presParOf" srcId="{229A5FDD-1890-4183-85E4-DB433F560967}" destId="{BDA8A70C-E346-4EB5-8EA5-4FC07735FC96}" srcOrd="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F923B5-D8C8-4BC5-8541-EEEBA4367753}" type="doc">
      <dgm:prSet loTypeId="urn:microsoft.com/office/officeart/2011/layout/CircleProcess" loCatId="process" qsTypeId="urn:microsoft.com/office/officeart/2005/8/quickstyle/simple1" qsCatId="simple" csTypeId="urn:microsoft.com/office/officeart/2005/8/colors/accent1_2" csCatId="accent1" phldr="1"/>
      <dgm:spPr/>
    </dgm:pt>
    <dgm:pt modelId="{BEC9FB9E-2C8C-4F68-BD20-78713BD88FD9}">
      <dgm:prSet phldrT="[Text]" custT="1"/>
      <dgm:spPr/>
      <dgm:t>
        <a:bodyPr/>
        <a:lstStyle/>
        <a:p>
          <a:r>
            <a:rPr lang="en-GB" sz="2400" b="1" dirty="0"/>
            <a:t>Funding</a:t>
          </a:r>
        </a:p>
      </dgm:t>
    </dgm:pt>
    <dgm:pt modelId="{17B26010-407E-492F-9358-421ED374D1D1}" type="parTrans" cxnId="{94F63FC0-C871-4038-BF93-FB43EBB9AA45}">
      <dgm:prSet/>
      <dgm:spPr/>
      <dgm:t>
        <a:bodyPr/>
        <a:lstStyle/>
        <a:p>
          <a:endParaRPr lang="en-GB"/>
        </a:p>
      </dgm:t>
    </dgm:pt>
    <dgm:pt modelId="{1C57DBC2-33BE-4D4A-88D4-D5F30DAAEE24}" type="sibTrans" cxnId="{94F63FC0-C871-4038-BF93-FB43EBB9AA45}">
      <dgm:prSet/>
      <dgm:spPr/>
      <dgm:t>
        <a:bodyPr/>
        <a:lstStyle/>
        <a:p>
          <a:endParaRPr lang="en-GB"/>
        </a:p>
      </dgm:t>
    </dgm:pt>
    <dgm:pt modelId="{B744BF33-A026-4BF6-876B-A9A9BDBCAA78}">
      <dgm:prSet phldrT="[Text]" custT="1"/>
      <dgm:spPr/>
      <dgm:t>
        <a:bodyPr/>
        <a:lstStyle/>
        <a:p>
          <a:r>
            <a:rPr lang="en-GB" sz="2400" b="1" dirty="0"/>
            <a:t>Interview</a:t>
          </a:r>
        </a:p>
      </dgm:t>
    </dgm:pt>
    <dgm:pt modelId="{D75C609F-C843-454A-BC27-7A770788CD0E}" type="parTrans" cxnId="{D37C6C6A-A0AE-4E2C-997C-FF4C09162E15}">
      <dgm:prSet/>
      <dgm:spPr/>
      <dgm:t>
        <a:bodyPr/>
        <a:lstStyle/>
        <a:p>
          <a:endParaRPr lang="en-GB"/>
        </a:p>
      </dgm:t>
    </dgm:pt>
    <dgm:pt modelId="{C50A2C2A-59A5-482E-8BE3-D88617CA1C43}" type="sibTrans" cxnId="{D37C6C6A-A0AE-4E2C-997C-FF4C09162E15}">
      <dgm:prSet/>
      <dgm:spPr/>
      <dgm:t>
        <a:bodyPr/>
        <a:lstStyle/>
        <a:p>
          <a:endParaRPr lang="en-GB"/>
        </a:p>
      </dgm:t>
    </dgm:pt>
    <dgm:pt modelId="{E54FB127-F349-4358-9606-E08C6F22AE61}">
      <dgm:prSet phldrT="[Text]" custT="1"/>
      <dgm:spPr/>
      <dgm:t>
        <a:bodyPr/>
        <a:lstStyle/>
        <a:p>
          <a:r>
            <a:rPr lang="en-GB" sz="2400" b="1" dirty="0"/>
            <a:t>Outcome of interview</a:t>
          </a:r>
        </a:p>
      </dgm:t>
    </dgm:pt>
    <dgm:pt modelId="{606E7C04-98CB-4A3E-9D88-18270D255294}" type="parTrans" cxnId="{E30CDBF3-ED66-44BF-AEDB-105CE7243A55}">
      <dgm:prSet/>
      <dgm:spPr/>
      <dgm:t>
        <a:bodyPr/>
        <a:lstStyle/>
        <a:p>
          <a:endParaRPr lang="en-GB"/>
        </a:p>
      </dgm:t>
    </dgm:pt>
    <dgm:pt modelId="{BCEFE816-84BE-4BE5-AF18-30D1114720EA}" type="sibTrans" cxnId="{E30CDBF3-ED66-44BF-AEDB-105CE7243A55}">
      <dgm:prSet/>
      <dgm:spPr/>
      <dgm:t>
        <a:bodyPr/>
        <a:lstStyle/>
        <a:p>
          <a:endParaRPr lang="en-GB"/>
        </a:p>
      </dgm:t>
    </dgm:pt>
    <dgm:pt modelId="{A522E7E2-2C49-4EF3-84C1-A91C09739009}">
      <dgm:prSet custT="1"/>
      <dgm:spPr/>
      <dgm:t>
        <a:bodyPr/>
        <a:lstStyle/>
        <a:p>
          <a:r>
            <a:rPr lang="en-GB" sz="2400" b="1" dirty="0"/>
            <a:t>After your offer</a:t>
          </a:r>
        </a:p>
      </dgm:t>
    </dgm:pt>
    <dgm:pt modelId="{5EE5317F-92BF-4E1A-B4C5-10575C09EFF0}" type="parTrans" cxnId="{6E38353C-5944-4B90-BA2F-02BA7CBFAD4C}">
      <dgm:prSet/>
      <dgm:spPr/>
      <dgm:t>
        <a:bodyPr/>
        <a:lstStyle/>
        <a:p>
          <a:endParaRPr lang="en-GB"/>
        </a:p>
      </dgm:t>
    </dgm:pt>
    <dgm:pt modelId="{B5AA7687-1366-4BE0-B876-2EB3FD20D823}" type="sibTrans" cxnId="{6E38353C-5944-4B90-BA2F-02BA7CBFAD4C}">
      <dgm:prSet/>
      <dgm:spPr/>
      <dgm:t>
        <a:bodyPr/>
        <a:lstStyle/>
        <a:p>
          <a:endParaRPr lang="en-GB"/>
        </a:p>
      </dgm:t>
    </dgm:pt>
    <dgm:pt modelId="{DFB943D3-C2B3-42BC-8AD0-5EB47B621FCB}">
      <dgm:prSet custT="1"/>
      <dgm:spPr/>
      <dgm:t>
        <a:bodyPr/>
        <a:lstStyle/>
        <a:p>
          <a:pPr>
            <a:buClr>
              <a:srgbClr val="002060"/>
            </a:buClr>
            <a:buSzPct val="120000"/>
          </a:pPr>
          <a:r>
            <a:rPr lang="en-GB" sz="2000" dirty="0"/>
            <a:t>Scottish Government funded</a:t>
          </a:r>
        </a:p>
      </dgm:t>
    </dgm:pt>
    <dgm:pt modelId="{C2B01E15-8A10-41C4-9F96-4E6EEFF3ADFC}" type="parTrans" cxnId="{F6737551-C1AB-4FB3-A17C-961707D741D7}">
      <dgm:prSet/>
      <dgm:spPr/>
      <dgm:t>
        <a:bodyPr/>
        <a:lstStyle/>
        <a:p>
          <a:endParaRPr lang="en-GB"/>
        </a:p>
      </dgm:t>
    </dgm:pt>
    <dgm:pt modelId="{068445DD-8A57-4046-BFA9-904C6ADB3795}" type="sibTrans" cxnId="{F6737551-C1AB-4FB3-A17C-961707D741D7}">
      <dgm:prSet/>
      <dgm:spPr/>
      <dgm:t>
        <a:bodyPr/>
        <a:lstStyle/>
        <a:p>
          <a:endParaRPr lang="en-GB"/>
        </a:p>
      </dgm:t>
    </dgm:pt>
    <dgm:pt modelId="{C2FC473C-22EE-44E3-8A51-39B7158C06E6}">
      <dgm:prSet custT="1"/>
      <dgm:spPr/>
      <dgm:t>
        <a:bodyPr/>
        <a:lstStyle/>
        <a:p>
          <a:pPr>
            <a:buClr>
              <a:srgbClr val="002060"/>
            </a:buClr>
            <a:buSzPct val="120000"/>
            <a:buChar char="••"/>
          </a:pPr>
          <a:r>
            <a:rPr lang="en-US" sz="1800" kern="1200" dirty="0">
              <a:solidFill>
                <a:srgbClr val="002060"/>
              </a:solidFill>
              <a:latin typeface="Poppins"/>
              <a:ea typeface="Gotham Book" charset="0"/>
              <a:cs typeface="Gotham Book" charset="0"/>
            </a:rPr>
            <a:t>Complete </a:t>
          </a:r>
          <a:r>
            <a:rPr lang="en-US" sz="1800" b="1" kern="1200" dirty="0">
              <a:solidFill>
                <a:srgbClr val="002060"/>
              </a:solidFill>
              <a:latin typeface="Poppins"/>
              <a:ea typeface="Gotham Book" charset="0"/>
              <a:cs typeface="Gotham Book" charset="0"/>
            </a:rPr>
            <a:t>all</a:t>
          </a:r>
          <a:r>
            <a:rPr lang="en-US" sz="1800" b="0" kern="1200" dirty="0">
              <a:solidFill>
                <a:srgbClr val="002060"/>
              </a:solidFill>
              <a:latin typeface="Poppins"/>
              <a:ea typeface="Gotham Book" charset="0"/>
              <a:cs typeface="Gotham Book" charset="0"/>
            </a:rPr>
            <a:t> post-offer checks </a:t>
          </a:r>
          <a:r>
            <a:rPr lang="en-US" sz="1800" b="1" i="1" kern="1200" dirty="0">
              <a:solidFill>
                <a:srgbClr val="002060"/>
              </a:solidFill>
              <a:latin typeface="Poppins"/>
              <a:ea typeface="Gotham Book" charset="0"/>
              <a:cs typeface="Gotham Book" charset="0"/>
            </a:rPr>
            <a:t>promptly:</a:t>
          </a:r>
          <a:endParaRPr lang="en-GB" sz="1800" kern="1200" dirty="0">
            <a:solidFill>
              <a:srgbClr val="002060"/>
            </a:solidFill>
            <a:latin typeface="Poppins"/>
            <a:ea typeface="Gotham Book" charset="0"/>
            <a:cs typeface="Gotham Book" charset="0"/>
          </a:endParaRPr>
        </a:p>
      </dgm:t>
    </dgm:pt>
    <dgm:pt modelId="{DDDAEE0C-9CD1-4D9B-ABA4-6065E4ACDB39}" type="parTrans" cxnId="{44A450E9-21A9-4302-9E30-28BA9C461F72}">
      <dgm:prSet/>
      <dgm:spPr/>
      <dgm:t>
        <a:bodyPr/>
        <a:lstStyle/>
        <a:p>
          <a:endParaRPr lang="en-GB"/>
        </a:p>
      </dgm:t>
    </dgm:pt>
    <dgm:pt modelId="{DCCF8086-12C9-4A63-8F22-6BD7A400EEB7}" type="sibTrans" cxnId="{44A450E9-21A9-4302-9E30-28BA9C461F72}">
      <dgm:prSet/>
      <dgm:spPr/>
      <dgm:t>
        <a:bodyPr/>
        <a:lstStyle/>
        <a:p>
          <a:endParaRPr lang="en-GB"/>
        </a:p>
      </dgm:t>
    </dgm:pt>
    <dgm:pt modelId="{26640551-1AFE-4D07-8422-20F4BF817D68}">
      <dgm:prSet custT="1"/>
      <dgm:spPr/>
      <dgm:t>
        <a:bodyPr/>
        <a:lstStyle/>
        <a:p>
          <a:pPr>
            <a:buClr>
              <a:srgbClr val="002060"/>
            </a:buClr>
            <a:buSzPct val="120000"/>
            <a:buFont typeface="Arial" panose="020B0604020202020204" pitchFamily="34" charset="0"/>
            <a:buChar char="•"/>
          </a:pPr>
          <a:r>
            <a:rPr lang="en-US" sz="1800" dirty="0">
              <a:solidFill>
                <a:srgbClr val="002060"/>
              </a:solidFill>
              <a:ea typeface="Gotham Book" charset="0"/>
              <a:cs typeface="Gotham Book" charset="0"/>
            </a:rPr>
            <a:t>Conditional offer</a:t>
          </a:r>
          <a:endParaRPr lang="en-GB" sz="1800" b="0" i="1" dirty="0">
            <a:solidFill>
              <a:srgbClr val="002060"/>
            </a:solidFill>
          </a:endParaRPr>
        </a:p>
      </dgm:t>
    </dgm:pt>
    <dgm:pt modelId="{3EB2D28A-8FB3-4BA4-A1F0-3642084D7374}" type="parTrans" cxnId="{1500E660-345F-4AB1-BFD5-B53D046F3A1F}">
      <dgm:prSet/>
      <dgm:spPr/>
      <dgm:t>
        <a:bodyPr/>
        <a:lstStyle/>
        <a:p>
          <a:endParaRPr lang="en-GB"/>
        </a:p>
      </dgm:t>
    </dgm:pt>
    <dgm:pt modelId="{BEAE580C-5013-48D4-83B8-3082AEF67FAF}" type="sibTrans" cxnId="{1500E660-345F-4AB1-BFD5-B53D046F3A1F}">
      <dgm:prSet/>
      <dgm:spPr/>
      <dgm:t>
        <a:bodyPr/>
        <a:lstStyle/>
        <a:p>
          <a:endParaRPr lang="en-GB"/>
        </a:p>
      </dgm:t>
    </dgm:pt>
    <dgm:pt modelId="{6669E821-F971-4E65-A858-9BA1FD234B20}">
      <dgm:prSet custT="1"/>
      <dgm:spPr/>
      <dgm:t>
        <a:bodyPr/>
        <a:lstStyle/>
        <a:p>
          <a:pPr rtl="0">
            <a:buClr>
              <a:srgbClr val="002060"/>
            </a:buClr>
            <a:buSzPct val="120000"/>
            <a:buChar char="••"/>
          </a:pPr>
          <a:r>
            <a:rPr lang="en-US" sz="1800" kern="1200" dirty="0">
              <a:solidFill>
                <a:srgbClr val="060645">
                  <a:hueOff val="0"/>
                  <a:satOff val="0"/>
                  <a:lumOff val="0"/>
                  <a:alphaOff val="0"/>
                </a:srgbClr>
              </a:solidFill>
              <a:latin typeface="Poppins"/>
              <a:ea typeface="+mn-ea"/>
              <a:cs typeface="+mn-cs"/>
            </a:rPr>
            <a:t>Prepare for and attend interview   </a:t>
          </a:r>
          <a:r>
            <a:rPr lang="en-US" sz="1600" b="1" kern="1200" dirty="0">
              <a:solidFill>
                <a:srgbClr val="FF0000"/>
              </a:solidFill>
              <a:latin typeface="Poppins"/>
              <a:ea typeface="+mn-ea"/>
              <a:cs typeface="+mn-cs"/>
            </a:rPr>
            <a:t>(</a:t>
          </a:r>
          <a:r>
            <a:rPr lang="en-US" sz="1600" b="1" i="0" u="none" kern="1200" baseline="0" dirty="0">
              <a:solidFill>
                <a:srgbClr val="FF0000"/>
              </a:solidFill>
              <a:highlight>
                <a:srgbClr val="FFFEED"/>
              </a:highlight>
              <a:latin typeface="Poppins"/>
              <a:ea typeface="+mn-ea"/>
              <a:cs typeface="+mn-cs"/>
            </a:rPr>
            <a:t>23rd June – 11th July 2025</a:t>
          </a:r>
          <a:r>
            <a:rPr lang="en-US" sz="1600" b="1" i="0" u="none" kern="1200" baseline="0" dirty="0">
              <a:solidFill>
                <a:srgbClr val="FF0000"/>
              </a:solidFill>
              <a:latin typeface="Poppins"/>
              <a:ea typeface="+mn-ea"/>
              <a:cs typeface="+mn-cs"/>
            </a:rPr>
            <a:t>)</a:t>
          </a:r>
          <a:endParaRPr lang="en-US" sz="1600" b="1" i="0" u="none" kern="1200" baseline="30000" dirty="0">
            <a:solidFill>
              <a:srgbClr val="FF0000"/>
            </a:solidFill>
            <a:latin typeface="Poppins"/>
            <a:ea typeface="+mn-ea"/>
            <a:cs typeface="+mn-cs"/>
          </a:endParaRPr>
        </a:p>
      </dgm:t>
    </dgm:pt>
    <dgm:pt modelId="{F9400293-8C88-4C93-B6D3-A3B8B0216746}" type="parTrans" cxnId="{25852C3A-EE71-4B1E-96AD-CDB498600F04}">
      <dgm:prSet/>
      <dgm:spPr/>
      <dgm:t>
        <a:bodyPr/>
        <a:lstStyle/>
        <a:p>
          <a:endParaRPr lang="en-GB"/>
        </a:p>
      </dgm:t>
    </dgm:pt>
    <dgm:pt modelId="{1F82FA8F-D8F8-4E7B-AF24-275284EC7EA6}" type="sibTrans" cxnId="{25852C3A-EE71-4B1E-96AD-CDB498600F04}">
      <dgm:prSet/>
      <dgm:spPr/>
      <dgm:t>
        <a:bodyPr/>
        <a:lstStyle/>
        <a:p>
          <a:endParaRPr lang="en-GB"/>
        </a:p>
      </dgm:t>
    </dgm:pt>
    <dgm:pt modelId="{4B2FE6A0-C892-4C1B-AC45-D36EFBE6A2E2}">
      <dgm:prSet custT="1"/>
      <dgm:spPr/>
      <dgm:t>
        <a:bodyPr/>
        <a:lstStyle/>
        <a:p>
          <a:pPr>
            <a:buClr>
              <a:srgbClr val="002060"/>
            </a:buClr>
            <a:buSzPct val="120000"/>
            <a:buFont typeface="Arial" panose="020B0604020202020204" pitchFamily="34" charset="0"/>
            <a:buChar char="•"/>
          </a:pPr>
          <a:r>
            <a:rPr lang="en-GB" sz="1800" b="0" i="0" dirty="0">
              <a:solidFill>
                <a:srgbClr val="002060"/>
              </a:solidFill>
            </a:rPr>
            <a:t>Waiting list</a:t>
          </a:r>
        </a:p>
      </dgm:t>
    </dgm:pt>
    <dgm:pt modelId="{7B7FACE8-266E-4A60-832A-3CD919DE9F44}" type="parTrans" cxnId="{983D9C1E-D638-4290-BA58-FA14E376A1E6}">
      <dgm:prSet/>
      <dgm:spPr/>
      <dgm:t>
        <a:bodyPr/>
        <a:lstStyle/>
        <a:p>
          <a:endParaRPr lang="en-GB"/>
        </a:p>
      </dgm:t>
    </dgm:pt>
    <dgm:pt modelId="{39DD54C1-A80E-404A-A9D8-1E3F37450DB0}" type="sibTrans" cxnId="{983D9C1E-D638-4290-BA58-FA14E376A1E6}">
      <dgm:prSet/>
      <dgm:spPr/>
      <dgm:t>
        <a:bodyPr/>
        <a:lstStyle/>
        <a:p>
          <a:endParaRPr lang="en-GB"/>
        </a:p>
      </dgm:t>
    </dgm:pt>
    <dgm:pt modelId="{BAC1FE77-D8AB-4F6D-90E6-83BCC35C64A3}">
      <dgm:prSet custT="1"/>
      <dgm:spPr/>
      <dgm:t>
        <a:bodyPr/>
        <a:lstStyle/>
        <a:p>
          <a:pPr>
            <a:buClr>
              <a:srgbClr val="002060"/>
            </a:buClr>
            <a:buSzPct val="120000"/>
            <a:buFont typeface="Arial" panose="020B0604020202020204" pitchFamily="34" charset="0"/>
            <a:buChar char="•"/>
          </a:pPr>
          <a:r>
            <a:rPr lang="en-GB" sz="1800" b="0" i="0" dirty="0">
              <a:solidFill>
                <a:srgbClr val="002060"/>
              </a:solidFill>
            </a:rPr>
            <a:t>Unsuccessful</a:t>
          </a:r>
        </a:p>
      </dgm:t>
    </dgm:pt>
    <dgm:pt modelId="{30686765-E79F-4A9A-9BBE-F4CC66AABA2A}" type="parTrans" cxnId="{A771DAAB-7F5F-4CC5-AA5D-B08CFA33CF09}">
      <dgm:prSet/>
      <dgm:spPr/>
      <dgm:t>
        <a:bodyPr/>
        <a:lstStyle/>
        <a:p>
          <a:endParaRPr lang="en-GB"/>
        </a:p>
      </dgm:t>
    </dgm:pt>
    <dgm:pt modelId="{106634F4-C66D-4EDC-9B9F-6BA42C846BE1}" type="sibTrans" cxnId="{A771DAAB-7F5F-4CC5-AA5D-B08CFA33CF09}">
      <dgm:prSet/>
      <dgm:spPr/>
      <dgm:t>
        <a:bodyPr/>
        <a:lstStyle/>
        <a:p>
          <a:endParaRPr lang="en-GB"/>
        </a:p>
      </dgm:t>
    </dgm:pt>
    <dgm:pt modelId="{7C443F91-7441-403E-BFCB-2D04BFFEDAD4}">
      <dgm:prSet custT="1"/>
      <dgm:spPr/>
      <dgm:t>
        <a:bodyPr/>
        <a:lstStyle/>
        <a:p>
          <a:pPr>
            <a:buClr>
              <a:srgbClr val="002060"/>
            </a:buClr>
            <a:buSzPct val="120000"/>
            <a:buChar char="••"/>
          </a:pPr>
          <a:r>
            <a:rPr lang="en-GB" sz="1800" kern="1200" dirty="0">
              <a:solidFill>
                <a:srgbClr val="002060"/>
              </a:solidFill>
              <a:latin typeface="Poppins"/>
              <a:ea typeface="Gotham Book" charset="0"/>
              <a:cs typeface="Gotham Book" charset="0"/>
            </a:rPr>
            <a:t>PVG</a:t>
          </a:r>
        </a:p>
      </dgm:t>
    </dgm:pt>
    <dgm:pt modelId="{45DE1EEE-EBA5-4886-9EAA-61C1EA9286FB}" type="parTrans" cxnId="{AB468F6A-320D-47B2-8F1E-90D300277BCF}">
      <dgm:prSet/>
      <dgm:spPr/>
      <dgm:t>
        <a:bodyPr/>
        <a:lstStyle/>
        <a:p>
          <a:endParaRPr lang="en-GB"/>
        </a:p>
      </dgm:t>
    </dgm:pt>
    <dgm:pt modelId="{AF1E018C-F8AE-47B2-B32B-CA68ECDEA6AD}" type="sibTrans" cxnId="{AB468F6A-320D-47B2-8F1E-90D300277BCF}">
      <dgm:prSet/>
      <dgm:spPr/>
      <dgm:t>
        <a:bodyPr/>
        <a:lstStyle/>
        <a:p>
          <a:endParaRPr lang="en-GB"/>
        </a:p>
      </dgm:t>
    </dgm:pt>
    <dgm:pt modelId="{362317A6-4378-4E18-BBD3-30FEE9173CC1}">
      <dgm:prSet custT="1"/>
      <dgm:spPr/>
      <dgm:t>
        <a:bodyPr/>
        <a:lstStyle/>
        <a:p>
          <a:pPr>
            <a:buClr>
              <a:srgbClr val="002060"/>
            </a:buClr>
            <a:buSzPct val="120000"/>
            <a:buChar char="••"/>
          </a:pPr>
          <a:r>
            <a:rPr lang="en-GB" sz="1800" kern="1200" dirty="0">
              <a:solidFill>
                <a:srgbClr val="002060"/>
              </a:solidFill>
              <a:latin typeface="Poppins"/>
              <a:ea typeface="Gotham Book" charset="0"/>
              <a:cs typeface="Gotham Book" charset="0"/>
            </a:rPr>
            <a:t>Right to work</a:t>
          </a:r>
        </a:p>
      </dgm:t>
    </dgm:pt>
    <dgm:pt modelId="{AB162F48-F925-4B61-A935-D365FADAD2E4}" type="parTrans" cxnId="{25323575-3F9B-4753-9B6E-977F61569892}">
      <dgm:prSet/>
      <dgm:spPr/>
      <dgm:t>
        <a:bodyPr/>
        <a:lstStyle/>
        <a:p>
          <a:endParaRPr lang="en-GB"/>
        </a:p>
      </dgm:t>
    </dgm:pt>
    <dgm:pt modelId="{743815D5-1FB9-4728-94AA-7A2E04010EF4}" type="sibTrans" cxnId="{25323575-3F9B-4753-9B6E-977F61569892}">
      <dgm:prSet/>
      <dgm:spPr/>
      <dgm:t>
        <a:bodyPr/>
        <a:lstStyle/>
        <a:p>
          <a:endParaRPr lang="en-GB"/>
        </a:p>
      </dgm:t>
    </dgm:pt>
    <dgm:pt modelId="{61093F0E-52B9-46FD-B01D-59C6DEF977F2}">
      <dgm:prSet custT="1"/>
      <dgm:spPr/>
      <dgm:t>
        <a:bodyPr/>
        <a:lstStyle/>
        <a:p>
          <a:pPr>
            <a:buClr>
              <a:srgbClr val="002060"/>
            </a:buClr>
            <a:buSzPct val="120000"/>
            <a:buChar char="••"/>
          </a:pPr>
          <a:r>
            <a:rPr lang="en-GB" sz="1800" kern="1200" dirty="0">
              <a:solidFill>
                <a:srgbClr val="002060"/>
              </a:solidFill>
              <a:latin typeface="Poppins"/>
              <a:ea typeface="Gotham Book" charset="0"/>
              <a:cs typeface="Gotham Book" charset="0"/>
            </a:rPr>
            <a:t>Good health and character</a:t>
          </a:r>
        </a:p>
      </dgm:t>
    </dgm:pt>
    <dgm:pt modelId="{EBFC59A5-9FE5-42AC-A3A3-1E64D86B0D67}" type="parTrans" cxnId="{F3666249-10BA-4BBE-A15D-CE88FBA6CD96}">
      <dgm:prSet/>
      <dgm:spPr/>
      <dgm:t>
        <a:bodyPr/>
        <a:lstStyle/>
        <a:p>
          <a:endParaRPr lang="en-GB"/>
        </a:p>
      </dgm:t>
    </dgm:pt>
    <dgm:pt modelId="{1438EFB4-DC27-441A-97BB-E135C5EE2B1C}" type="sibTrans" cxnId="{F3666249-10BA-4BBE-A15D-CE88FBA6CD96}">
      <dgm:prSet/>
      <dgm:spPr/>
      <dgm:t>
        <a:bodyPr/>
        <a:lstStyle/>
        <a:p>
          <a:endParaRPr lang="en-GB"/>
        </a:p>
      </dgm:t>
    </dgm:pt>
    <dgm:pt modelId="{641DB521-43A0-4415-9AB6-2112DA742AFA}">
      <dgm:prSet custT="1"/>
      <dgm:spPr/>
      <dgm:t>
        <a:bodyPr/>
        <a:lstStyle/>
        <a:p>
          <a:pPr>
            <a:buClr>
              <a:srgbClr val="002060"/>
            </a:buClr>
            <a:buSzPct val="120000"/>
            <a:buChar char="••"/>
          </a:pPr>
          <a:r>
            <a:rPr lang="en-GB" sz="1800" kern="1200" dirty="0">
              <a:solidFill>
                <a:srgbClr val="002060"/>
              </a:solidFill>
              <a:latin typeface="Poppins"/>
              <a:ea typeface="Gotham Book" charset="0"/>
              <a:cs typeface="Gotham Book" charset="0"/>
            </a:rPr>
            <a:t>Reference(s)</a:t>
          </a:r>
        </a:p>
      </dgm:t>
    </dgm:pt>
    <dgm:pt modelId="{1073C324-4E45-4FEA-8137-350FB9DA9452}" type="parTrans" cxnId="{B1857827-B0FD-4430-BD1D-6DB6C00F9F7F}">
      <dgm:prSet/>
      <dgm:spPr/>
      <dgm:t>
        <a:bodyPr/>
        <a:lstStyle/>
        <a:p>
          <a:endParaRPr lang="en-GB"/>
        </a:p>
      </dgm:t>
    </dgm:pt>
    <dgm:pt modelId="{31E05C4B-8741-4B69-A44E-800D643B23AA}" type="sibTrans" cxnId="{B1857827-B0FD-4430-BD1D-6DB6C00F9F7F}">
      <dgm:prSet/>
      <dgm:spPr/>
      <dgm:t>
        <a:bodyPr/>
        <a:lstStyle/>
        <a:p>
          <a:endParaRPr lang="en-GB"/>
        </a:p>
      </dgm:t>
    </dgm:pt>
    <dgm:pt modelId="{229A5FDD-1890-4183-85E4-DB433F560967}" type="pres">
      <dgm:prSet presAssocID="{99F923B5-D8C8-4BC5-8541-EEEBA4367753}" presName="Name0" presStyleCnt="0">
        <dgm:presLayoutVars>
          <dgm:chMax val="11"/>
          <dgm:chPref val="11"/>
          <dgm:dir/>
          <dgm:resizeHandles/>
        </dgm:presLayoutVars>
      </dgm:prSet>
      <dgm:spPr/>
    </dgm:pt>
    <dgm:pt modelId="{1E954D2A-6CCC-4C75-8459-CF113180F5D6}" type="pres">
      <dgm:prSet presAssocID="{A522E7E2-2C49-4EF3-84C1-A91C09739009}" presName="Accent4" presStyleCnt="0"/>
      <dgm:spPr/>
    </dgm:pt>
    <dgm:pt modelId="{2D10B099-ABF4-46EA-B36E-B745EB66916F}" type="pres">
      <dgm:prSet presAssocID="{A522E7E2-2C49-4EF3-84C1-A91C09739009}" presName="Accent" presStyleLbl="node1" presStyleIdx="0" presStyleCnt="4"/>
      <dgm:spPr/>
    </dgm:pt>
    <dgm:pt modelId="{27001470-2E0E-4F79-81DC-DABF4656F232}" type="pres">
      <dgm:prSet presAssocID="{A522E7E2-2C49-4EF3-84C1-A91C09739009}" presName="ParentBackground4" presStyleCnt="0"/>
      <dgm:spPr/>
    </dgm:pt>
    <dgm:pt modelId="{8AC4738D-E671-4A71-A2D6-4C94F787871A}" type="pres">
      <dgm:prSet presAssocID="{A522E7E2-2C49-4EF3-84C1-A91C09739009}" presName="ParentBackground" presStyleLbl="fgAcc1" presStyleIdx="0" presStyleCnt="4"/>
      <dgm:spPr/>
    </dgm:pt>
    <dgm:pt modelId="{C1953FF2-17F3-4C77-A8FA-8962B6FE8866}" type="pres">
      <dgm:prSet presAssocID="{A522E7E2-2C49-4EF3-84C1-A91C09739009}" presName="Child4" presStyleLbl="revTx" presStyleIdx="0" presStyleCnt="4">
        <dgm:presLayoutVars>
          <dgm:chMax val="0"/>
          <dgm:chPref val="0"/>
          <dgm:bulletEnabled val="1"/>
        </dgm:presLayoutVars>
      </dgm:prSet>
      <dgm:spPr/>
    </dgm:pt>
    <dgm:pt modelId="{A4E8582B-AF37-4346-9AB7-43EA48AA11A1}" type="pres">
      <dgm:prSet presAssocID="{A522E7E2-2C49-4EF3-84C1-A91C09739009}" presName="Parent4" presStyleLbl="revTx" presStyleIdx="0" presStyleCnt="4">
        <dgm:presLayoutVars>
          <dgm:chMax val="1"/>
          <dgm:chPref val="1"/>
          <dgm:bulletEnabled val="1"/>
        </dgm:presLayoutVars>
      </dgm:prSet>
      <dgm:spPr/>
    </dgm:pt>
    <dgm:pt modelId="{0DC0ED52-7F7B-4D76-A73D-A2CBE8A738D5}" type="pres">
      <dgm:prSet presAssocID="{E54FB127-F349-4358-9606-E08C6F22AE61}" presName="Accent3" presStyleCnt="0"/>
      <dgm:spPr/>
    </dgm:pt>
    <dgm:pt modelId="{2B4E5B2C-EC4A-4599-B521-B14F05DD1222}" type="pres">
      <dgm:prSet presAssocID="{E54FB127-F349-4358-9606-E08C6F22AE61}" presName="Accent" presStyleLbl="node1" presStyleIdx="1" presStyleCnt="4"/>
      <dgm:spPr/>
    </dgm:pt>
    <dgm:pt modelId="{88D70C13-B101-4A46-9315-BF5C61E24836}" type="pres">
      <dgm:prSet presAssocID="{E54FB127-F349-4358-9606-E08C6F22AE61}" presName="ParentBackground3" presStyleCnt="0"/>
      <dgm:spPr/>
    </dgm:pt>
    <dgm:pt modelId="{DB040FBE-C4B7-4D58-AE31-8F84C7A696C2}" type="pres">
      <dgm:prSet presAssocID="{E54FB127-F349-4358-9606-E08C6F22AE61}" presName="ParentBackground" presStyleLbl="fgAcc1" presStyleIdx="1" presStyleCnt="4"/>
      <dgm:spPr/>
    </dgm:pt>
    <dgm:pt modelId="{5760A8A7-0003-497F-AE72-DD841C4070A4}" type="pres">
      <dgm:prSet presAssocID="{E54FB127-F349-4358-9606-E08C6F22AE61}" presName="Child3" presStyleLbl="revTx" presStyleIdx="1" presStyleCnt="4">
        <dgm:presLayoutVars>
          <dgm:chMax val="0"/>
          <dgm:chPref val="0"/>
          <dgm:bulletEnabled val="1"/>
        </dgm:presLayoutVars>
      </dgm:prSet>
      <dgm:spPr/>
    </dgm:pt>
    <dgm:pt modelId="{9FCE7257-001F-4C03-8FEA-0368D28CCF8A}" type="pres">
      <dgm:prSet presAssocID="{E54FB127-F349-4358-9606-E08C6F22AE61}" presName="Parent3" presStyleLbl="revTx" presStyleIdx="1" presStyleCnt="4">
        <dgm:presLayoutVars>
          <dgm:chMax val="1"/>
          <dgm:chPref val="1"/>
          <dgm:bulletEnabled val="1"/>
        </dgm:presLayoutVars>
      </dgm:prSet>
      <dgm:spPr/>
    </dgm:pt>
    <dgm:pt modelId="{9C7CA09D-EDF3-4151-8F2F-24B421EBE531}" type="pres">
      <dgm:prSet presAssocID="{B744BF33-A026-4BF6-876B-A9A9BDBCAA78}" presName="Accent2" presStyleCnt="0"/>
      <dgm:spPr/>
    </dgm:pt>
    <dgm:pt modelId="{A244C4F6-78BF-4FA3-B5FA-A07878DEB2C8}" type="pres">
      <dgm:prSet presAssocID="{B744BF33-A026-4BF6-876B-A9A9BDBCAA78}" presName="Accent" presStyleLbl="node1" presStyleIdx="2" presStyleCnt="4"/>
      <dgm:spPr/>
    </dgm:pt>
    <dgm:pt modelId="{6563738F-7247-407B-BD41-195C05B56CD7}" type="pres">
      <dgm:prSet presAssocID="{B744BF33-A026-4BF6-876B-A9A9BDBCAA78}" presName="ParentBackground2" presStyleCnt="0"/>
      <dgm:spPr/>
    </dgm:pt>
    <dgm:pt modelId="{2DA40B0E-7AD6-4640-91C2-2B74FF772DD2}" type="pres">
      <dgm:prSet presAssocID="{B744BF33-A026-4BF6-876B-A9A9BDBCAA78}" presName="ParentBackground" presStyleLbl="fgAcc1" presStyleIdx="2" presStyleCnt="4"/>
      <dgm:spPr/>
    </dgm:pt>
    <dgm:pt modelId="{977A7B49-587F-4501-BC00-6DBA435EF873}" type="pres">
      <dgm:prSet presAssocID="{B744BF33-A026-4BF6-876B-A9A9BDBCAA78}" presName="Child2" presStyleLbl="revTx" presStyleIdx="2" presStyleCnt="4">
        <dgm:presLayoutVars>
          <dgm:chMax val="0"/>
          <dgm:chPref val="0"/>
          <dgm:bulletEnabled val="1"/>
        </dgm:presLayoutVars>
      </dgm:prSet>
      <dgm:spPr/>
    </dgm:pt>
    <dgm:pt modelId="{C8A130C0-AB1B-47F2-8F15-73107F79F66A}" type="pres">
      <dgm:prSet presAssocID="{B744BF33-A026-4BF6-876B-A9A9BDBCAA78}" presName="Parent2" presStyleLbl="revTx" presStyleIdx="2" presStyleCnt="4">
        <dgm:presLayoutVars>
          <dgm:chMax val="1"/>
          <dgm:chPref val="1"/>
          <dgm:bulletEnabled val="1"/>
        </dgm:presLayoutVars>
      </dgm:prSet>
      <dgm:spPr/>
    </dgm:pt>
    <dgm:pt modelId="{2A5C610C-D978-4521-815D-98761BD0029F}" type="pres">
      <dgm:prSet presAssocID="{BEC9FB9E-2C8C-4F68-BD20-78713BD88FD9}" presName="Accent1" presStyleCnt="0"/>
      <dgm:spPr/>
    </dgm:pt>
    <dgm:pt modelId="{565259BD-EBF2-48FA-9375-6C08A1D43CD8}" type="pres">
      <dgm:prSet presAssocID="{BEC9FB9E-2C8C-4F68-BD20-78713BD88FD9}" presName="Accent" presStyleLbl="node1" presStyleIdx="3" presStyleCnt="4"/>
      <dgm:spPr/>
    </dgm:pt>
    <dgm:pt modelId="{D1BFCE5B-80A4-4DC6-BBEE-4CFFD717D0B1}" type="pres">
      <dgm:prSet presAssocID="{BEC9FB9E-2C8C-4F68-BD20-78713BD88FD9}" presName="ParentBackground1" presStyleCnt="0"/>
      <dgm:spPr/>
    </dgm:pt>
    <dgm:pt modelId="{9870726A-28F3-4E1B-A7B1-197F20588348}" type="pres">
      <dgm:prSet presAssocID="{BEC9FB9E-2C8C-4F68-BD20-78713BD88FD9}" presName="ParentBackground" presStyleLbl="fgAcc1" presStyleIdx="3" presStyleCnt="4"/>
      <dgm:spPr/>
    </dgm:pt>
    <dgm:pt modelId="{5C8A11A9-20A5-43D4-A90E-9593AEC3AA20}" type="pres">
      <dgm:prSet presAssocID="{BEC9FB9E-2C8C-4F68-BD20-78713BD88FD9}" presName="Child1" presStyleLbl="revTx" presStyleIdx="3" presStyleCnt="4">
        <dgm:presLayoutVars>
          <dgm:chMax val="0"/>
          <dgm:chPref val="0"/>
          <dgm:bulletEnabled val="1"/>
        </dgm:presLayoutVars>
      </dgm:prSet>
      <dgm:spPr/>
    </dgm:pt>
    <dgm:pt modelId="{BDA8A70C-E346-4EB5-8EA5-4FC07735FC96}" type="pres">
      <dgm:prSet presAssocID="{BEC9FB9E-2C8C-4F68-BD20-78713BD88FD9}" presName="Parent1" presStyleLbl="revTx" presStyleIdx="3" presStyleCnt="4">
        <dgm:presLayoutVars>
          <dgm:chMax val="1"/>
          <dgm:chPref val="1"/>
          <dgm:bulletEnabled val="1"/>
        </dgm:presLayoutVars>
      </dgm:prSet>
      <dgm:spPr/>
    </dgm:pt>
  </dgm:ptLst>
  <dgm:cxnLst>
    <dgm:cxn modelId="{7105C319-69DD-4EC4-A7A3-B7DCDE017D8A}" type="presOf" srcId="{4B2FE6A0-C892-4C1B-AC45-D36EFBE6A2E2}" destId="{5760A8A7-0003-497F-AE72-DD841C4070A4}" srcOrd="0" destOrd="1" presId="urn:microsoft.com/office/officeart/2011/layout/CircleProcess"/>
    <dgm:cxn modelId="{983D9C1E-D638-4290-BA58-FA14E376A1E6}" srcId="{E54FB127-F349-4358-9606-E08C6F22AE61}" destId="{4B2FE6A0-C892-4C1B-AC45-D36EFBE6A2E2}" srcOrd="1" destOrd="0" parTransId="{7B7FACE8-266E-4A60-832A-3CD919DE9F44}" sibTransId="{39DD54C1-A80E-404A-A9D8-1E3F37450DB0}"/>
    <dgm:cxn modelId="{A533EB21-0EA2-4CD8-87FB-283A9862D114}" type="presOf" srcId="{BEC9FB9E-2C8C-4F68-BD20-78713BD88FD9}" destId="{9870726A-28F3-4E1B-A7B1-197F20588348}" srcOrd="0" destOrd="0" presId="urn:microsoft.com/office/officeart/2011/layout/CircleProcess"/>
    <dgm:cxn modelId="{B1857827-B0FD-4430-BD1D-6DB6C00F9F7F}" srcId="{C2FC473C-22EE-44E3-8A51-39B7158C06E6}" destId="{641DB521-43A0-4415-9AB6-2112DA742AFA}" srcOrd="3" destOrd="0" parTransId="{1073C324-4E45-4FEA-8137-350FB9DA9452}" sibTransId="{31E05C4B-8741-4B69-A44E-800D643B23AA}"/>
    <dgm:cxn modelId="{2456BB33-B155-454F-9E4F-95F85346BF16}" type="presOf" srcId="{DFB943D3-C2B3-42BC-8AD0-5EB47B621FCB}" destId="{5C8A11A9-20A5-43D4-A90E-9593AEC3AA20}" srcOrd="0" destOrd="0" presId="urn:microsoft.com/office/officeart/2011/layout/CircleProcess"/>
    <dgm:cxn modelId="{0ABC4336-02C3-47B3-B96B-3F53A78324E1}" type="presOf" srcId="{C2FC473C-22EE-44E3-8A51-39B7158C06E6}" destId="{C1953FF2-17F3-4C77-A8FA-8962B6FE8866}" srcOrd="0" destOrd="0" presId="urn:microsoft.com/office/officeart/2011/layout/CircleProcess"/>
    <dgm:cxn modelId="{25852C3A-EE71-4B1E-96AD-CDB498600F04}" srcId="{B744BF33-A026-4BF6-876B-A9A9BDBCAA78}" destId="{6669E821-F971-4E65-A858-9BA1FD234B20}" srcOrd="0" destOrd="0" parTransId="{F9400293-8C88-4C93-B6D3-A3B8B0216746}" sibTransId="{1F82FA8F-D8F8-4E7B-AF24-275284EC7EA6}"/>
    <dgm:cxn modelId="{6E38353C-5944-4B90-BA2F-02BA7CBFAD4C}" srcId="{99F923B5-D8C8-4BC5-8541-EEEBA4367753}" destId="{A522E7E2-2C49-4EF3-84C1-A91C09739009}" srcOrd="3" destOrd="0" parTransId="{5EE5317F-92BF-4E1A-B4C5-10575C09EFF0}" sibTransId="{B5AA7687-1366-4BE0-B876-2EB3FD20D823}"/>
    <dgm:cxn modelId="{1500E660-345F-4AB1-BFD5-B53D046F3A1F}" srcId="{E54FB127-F349-4358-9606-E08C6F22AE61}" destId="{26640551-1AFE-4D07-8422-20F4BF817D68}" srcOrd="0" destOrd="0" parTransId="{3EB2D28A-8FB3-4BA4-A1F0-3642084D7374}" sibTransId="{BEAE580C-5013-48D4-83B8-3082AEF67FAF}"/>
    <dgm:cxn modelId="{FC234A46-8D4C-45C1-8BDD-E7131E788CFA}" type="presOf" srcId="{7C443F91-7441-403E-BFCB-2D04BFFEDAD4}" destId="{C1953FF2-17F3-4C77-A8FA-8962B6FE8866}" srcOrd="0" destOrd="1" presId="urn:microsoft.com/office/officeart/2011/layout/CircleProcess"/>
    <dgm:cxn modelId="{F3666249-10BA-4BBE-A15D-CE88FBA6CD96}" srcId="{C2FC473C-22EE-44E3-8A51-39B7158C06E6}" destId="{61093F0E-52B9-46FD-B01D-59C6DEF977F2}" srcOrd="2" destOrd="0" parTransId="{EBFC59A5-9FE5-42AC-A3A3-1E64D86B0D67}" sibTransId="{1438EFB4-DC27-441A-97BB-E135C5EE2B1C}"/>
    <dgm:cxn modelId="{D37C6C6A-A0AE-4E2C-997C-FF4C09162E15}" srcId="{99F923B5-D8C8-4BC5-8541-EEEBA4367753}" destId="{B744BF33-A026-4BF6-876B-A9A9BDBCAA78}" srcOrd="1" destOrd="0" parTransId="{D75C609F-C843-454A-BC27-7A770788CD0E}" sibTransId="{C50A2C2A-59A5-482E-8BE3-D88617CA1C43}"/>
    <dgm:cxn modelId="{AB468F6A-320D-47B2-8F1E-90D300277BCF}" srcId="{C2FC473C-22EE-44E3-8A51-39B7158C06E6}" destId="{7C443F91-7441-403E-BFCB-2D04BFFEDAD4}" srcOrd="0" destOrd="0" parTransId="{45DE1EEE-EBA5-4886-9EAA-61C1EA9286FB}" sibTransId="{AF1E018C-F8AE-47B2-B32B-CA68ECDEA6AD}"/>
    <dgm:cxn modelId="{F6737551-C1AB-4FB3-A17C-961707D741D7}" srcId="{BEC9FB9E-2C8C-4F68-BD20-78713BD88FD9}" destId="{DFB943D3-C2B3-42BC-8AD0-5EB47B621FCB}" srcOrd="0" destOrd="0" parTransId="{C2B01E15-8A10-41C4-9F96-4E6EEFF3ADFC}" sibTransId="{068445DD-8A57-4046-BFA9-904C6ADB3795}"/>
    <dgm:cxn modelId="{25323575-3F9B-4753-9B6E-977F61569892}" srcId="{C2FC473C-22EE-44E3-8A51-39B7158C06E6}" destId="{362317A6-4378-4E18-BBD3-30FEE9173CC1}" srcOrd="1" destOrd="0" parTransId="{AB162F48-F925-4B61-A935-D365FADAD2E4}" sibTransId="{743815D5-1FB9-4728-94AA-7A2E04010EF4}"/>
    <dgm:cxn modelId="{8559798B-A9F2-4C29-9488-8B8B9215D74D}" type="presOf" srcId="{B744BF33-A026-4BF6-876B-A9A9BDBCAA78}" destId="{2DA40B0E-7AD6-4640-91C2-2B74FF772DD2}" srcOrd="0" destOrd="0" presId="urn:microsoft.com/office/officeart/2011/layout/CircleProcess"/>
    <dgm:cxn modelId="{DCA6838F-371C-468D-A2DD-2EA74B9FE6BE}" type="presOf" srcId="{A522E7E2-2C49-4EF3-84C1-A91C09739009}" destId="{8AC4738D-E671-4A71-A2D6-4C94F787871A}" srcOrd="0" destOrd="0" presId="urn:microsoft.com/office/officeart/2011/layout/CircleProcess"/>
    <dgm:cxn modelId="{84A7AC97-8498-4A4C-84A8-61A9C2526BEE}" type="presOf" srcId="{6669E821-F971-4E65-A858-9BA1FD234B20}" destId="{977A7B49-587F-4501-BC00-6DBA435EF873}" srcOrd="0" destOrd="0" presId="urn:microsoft.com/office/officeart/2011/layout/CircleProcess"/>
    <dgm:cxn modelId="{AFD991A3-C1E6-4F18-8921-A81A1DA7F9E5}" type="presOf" srcId="{362317A6-4378-4E18-BBD3-30FEE9173CC1}" destId="{C1953FF2-17F3-4C77-A8FA-8962B6FE8866}" srcOrd="0" destOrd="2" presId="urn:microsoft.com/office/officeart/2011/layout/CircleProcess"/>
    <dgm:cxn modelId="{A771DAAB-7F5F-4CC5-AA5D-B08CFA33CF09}" srcId="{E54FB127-F349-4358-9606-E08C6F22AE61}" destId="{BAC1FE77-D8AB-4F6D-90E6-83BCC35C64A3}" srcOrd="2" destOrd="0" parTransId="{30686765-E79F-4A9A-9BBE-F4CC66AABA2A}" sibTransId="{106634F4-C66D-4EDC-9B9F-6BA42C846BE1}"/>
    <dgm:cxn modelId="{BBD23FB9-5007-4BC4-933B-F272E99EE695}" type="presOf" srcId="{BEC9FB9E-2C8C-4F68-BD20-78713BD88FD9}" destId="{BDA8A70C-E346-4EB5-8EA5-4FC07735FC96}" srcOrd="1" destOrd="0" presId="urn:microsoft.com/office/officeart/2011/layout/CircleProcess"/>
    <dgm:cxn modelId="{5AD34ABE-322A-493B-B5A6-270D351406D8}" type="presOf" srcId="{E54FB127-F349-4358-9606-E08C6F22AE61}" destId="{9FCE7257-001F-4C03-8FEA-0368D28CCF8A}" srcOrd="1" destOrd="0" presId="urn:microsoft.com/office/officeart/2011/layout/CircleProcess"/>
    <dgm:cxn modelId="{94F63FC0-C871-4038-BF93-FB43EBB9AA45}" srcId="{99F923B5-D8C8-4BC5-8541-EEEBA4367753}" destId="{BEC9FB9E-2C8C-4F68-BD20-78713BD88FD9}" srcOrd="0" destOrd="0" parTransId="{17B26010-407E-492F-9358-421ED374D1D1}" sibTransId="{1C57DBC2-33BE-4D4A-88D4-D5F30DAAEE24}"/>
    <dgm:cxn modelId="{4B83BEC1-71B4-4FDE-96C4-CCB481FA8472}" type="presOf" srcId="{BAC1FE77-D8AB-4F6D-90E6-83BCC35C64A3}" destId="{5760A8A7-0003-497F-AE72-DD841C4070A4}" srcOrd="0" destOrd="2" presId="urn:microsoft.com/office/officeart/2011/layout/CircleProcess"/>
    <dgm:cxn modelId="{F34744CE-660F-46AB-A318-E44A81B51BC1}" type="presOf" srcId="{641DB521-43A0-4415-9AB6-2112DA742AFA}" destId="{C1953FF2-17F3-4C77-A8FA-8962B6FE8866}" srcOrd="0" destOrd="4" presId="urn:microsoft.com/office/officeart/2011/layout/CircleProcess"/>
    <dgm:cxn modelId="{A39121CF-CC96-4F29-B7EE-47B237408CA5}" type="presOf" srcId="{26640551-1AFE-4D07-8422-20F4BF817D68}" destId="{5760A8A7-0003-497F-AE72-DD841C4070A4}" srcOrd="0" destOrd="0" presId="urn:microsoft.com/office/officeart/2011/layout/CircleProcess"/>
    <dgm:cxn modelId="{2067D2D7-9449-45EA-9F90-16B0B951B548}" type="presOf" srcId="{61093F0E-52B9-46FD-B01D-59C6DEF977F2}" destId="{C1953FF2-17F3-4C77-A8FA-8962B6FE8866}" srcOrd="0" destOrd="3" presId="urn:microsoft.com/office/officeart/2011/layout/CircleProcess"/>
    <dgm:cxn modelId="{44A450E9-21A9-4302-9E30-28BA9C461F72}" srcId="{A522E7E2-2C49-4EF3-84C1-A91C09739009}" destId="{C2FC473C-22EE-44E3-8A51-39B7158C06E6}" srcOrd="0" destOrd="0" parTransId="{DDDAEE0C-9CD1-4D9B-ABA4-6065E4ACDB39}" sibTransId="{DCCF8086-12C9-4A63-8F22-6BD7A400EEB7}"/>
    <dgm:cxn modelId="{9B0055F2-A96B-402C-AA42-1C8078A8B7C1}" type="presOf" srcId="{E54FB127-F349-4358-9606-E08C6F22AE61}" destId="{DB040FBE-C4B7-4D58-AE31-8F84C7A696C2}" srcOrd="0" destOrd="0" presId="urn:microsoft.com/office/officeart/2011/layout/CircleProcess"/>
    <dgm:cxn modelId="{399456F2-93C0-4507-9D8A-51596910A5FC}" type="presOf" srcId="{B744BF33-A026-4BF6-876B-A9A9BDBCAA78}" destId="{C8A130C0-AB1B-47F2-8F15-73107F79F66A}" srcOrd="1" destOrd="0" presId="urn:microsoft.com/office/officeart/2011/layout/CircleProcess"/>
    <dgm:cxn modelId="{E30CDBF3-ED66-44BF-AEDB-105CE7243A55}" srcId="{99F923B5-D8C8-4BC5-8541-EEEBA4367753}" destId="{E54FB127-F349-4358-9606-E08C6F22AE61}" srcOrd="2" destOrd="0" parTransId="{606E7C04-98CB-4A3E-9D88-18270D255294}" sibTransId="{BCEFE816-84BE-4BE5-AF18-30D1114720EA}"/>
    <dgm:cxn modelId="{CF5348FD-BE45-40A5-BCF1-51B3C47CE7F0}" type="presOf" srcId="{99F923B5-D8C8-4BC5-8541-EEEBA4367753}" destId="{229A5FDD-1890-4183-85E4-DB433F560967}" srcOrd="0" destOrd="0" presId="urn:microsoft.com/office/officeart/2011/layout/CircleProcess"/>
    <dgm:cxn modelId="{AE59A5FD-0325-4968-B85F-3BDEF362F91A}" type="presOf" srcId="{A522E7E2-2C49-4EF3-84C1-A91C09739009}" destId="{A4E8582B-AF37-4346-9AB7-43EA48AA11A1}" srcOrd="1" destOrd="0" presId="urn:microsoft.com/office/officeart/2011/layout/CircleProcess"/>
    <dgm:cxn modelId="{E18DEE12-E2F9-4F29-A0F7-6F42F1C7938E}" type="presParOf" srcId="{229A5FDD-1890-4183-85E4-DB433F560967}" destId="{1E954D2A-6CCC-4C75-8459-CF113180F5D6}" srcOrd="0" destOrd="0" presId="urn:microsoft.com/office/officeart/2011/layout/CircleProcess"/>
    <dgm:cxn modelId="{7A4D0F2F-7079-4710-9675-46D95D214B5A}" type="presParOf" srcId="{1E954D2A-6CCC-4C75-8459-CF113180F5D6}" destId="{2D10B099-ABF4-46EA-B36E-B745EB66916F}" srcOrd="0" destOrd="0" presId="urn:microsoft.com/office/officeart/2011/layout/CircleProcess"/>
    <dgm:cxn modelId="{8DEF8E67-B5E1-4321-964C-177773F48649}" type="presParOf" srcId="{229A5FDD-1890-4183-85E4-DB433F560967}" destId="{27001470-2E0E-4F79-81DC-DABF4656F232}" srcOrd="1" destOrd="0" presId="urn:microsoft.com/office/officeart/2011/layout/CircleProcess"/>
    <dgm:cxn modelId="{8635AE4D-78A7-414C-8F18-4C2A324B59AC}" type="presParOf" srcId="{27001470-2E0E-4F79-81DC-DABF4656F232}" destId="{8AC4738D-E671-4A71-A2D6-4C94F787871A}" srcOrd="0" destOrd="0" presId="urn:microsoft.com/office/officeart/2011/layout/CircleProcess"/>
    <dgm:cxn modelId="{4AEA2C3C-C183-45C5-A778-951A339B7CC1}" type="presParOf" srcId="{229A5FDD-1890-4183-85E4-DB433F560967}" destId="{C1953FF2-17F3-4C77-A8FA-8962B6FE8866}" srcOrd="2" destOrd="0" presId="urn:microsoft.com/office/officeart/2011/layout/CircleProcess"/>
    <dgm:cxn modelId="{A2D445DF-0C49-4C85-ACFA-86F307C59123}" type="presParOf" srcId="{229A5FDD-1890-4183-85E4-DB433F560967}" destId="{A4E8582B-AF37-4346-9AB7-43EA48AA11A1}" srcOrd="3" destOrd="0" presId="urn:microsoft.com/office/officeart/2011/layout/CircleProcess"/>
    <dgm:cxn modelId="{DAA5A1A9-69DB-4DC8-828B-D15A86284AC1}" type="presParOf" srcId="{229A5FDD-1890-4183-85E4-DB433F560967}" destId="{0DC0ED52-7F7B-4D76-A73D-A2CBE8A738D5}" srcOrd="4" destOrd="0" presId="urn:microsoft.com/office/officeart/2011/layout/CircleProcess"/>
    <dgm:cxn modelId="{C5D918B6-8866-4B7B-B349-1D5072A1F6F0}" type="presParOf" srcId="{0DC0ED52-7F7B-4D76-A73D-A2CBE8A738D5}" destId="{2B4E5B2C-EC4A-4599-B521-B14F05DD1222}" srcOrd="0" destOrd="0" presId="urn:microsoft.com/office/officeart/2011/layout/CircleProcess"/>
    <dgm:cxn modelId="{101B3F69-E574-4035-8078-610927A3210D}" type="presParOf" srcId="{229A5FDD-1890-4183-85E4-DB433F560967}" destId="{88D70C13-B101-4A46-9315-BF5C61E24836}" srcOrd="5" destOrd="0" presId="urn:microsoft.com/office/officeart/2011/layout/CircleProcess"/>
    <dgm:cxn modelId="{6B9CA92D-F9FA-408C-9FA7-A4725D43B610}" type="presParOf" srcId="{88D70C13-B101-4A46-9315-BF5C61E24836}" destId="{DB040FBE-C4B7-4D58-AE31-8F84C7A696C2}" srcOrd="0" destOrd="0" presId="urn:microsoft.com/office/officeart/2011/layout/CircleProcess"/>
    <dgm:cxn modelId="{96BE8D2B-82CB-4DB3-A851-B1A88B7C573F}" type="presParOf" srcId="{229A5FDD-1890-4183-85E4-DB433F560967}" destId="{5760A8A7-0003-497F-AE72-DD841C4070A4}" srcOrd="6" destOrd="0" presId="urn:microsoft.com/office/officeart/2011/layout/CircleProcess"/>
    <dgm:cxn modelId="{4E32BBE8-AB65-409C-A5E0-6BC519F6B8A2}" type="presParOf" srcId="{229A5FDD-1890-4183-85E4-DB433F560967}" destId="{9FCE7257-001F-4C03-8FEA-0368D28CCF8A}" srcOrd="7" destOrd="0" presId="urn:microsoft.com/office/officeart/2011/layout/CircleProcess"/>
    <dgm:cxn modelId="{F905802F-346C-44C3-A896-28A53B5ACF75}" type="presParOf" srcId="{229A5FDD-1890-4183-85E4-DB433F560967}" destId="{9C7CA09D-EDF3-4151-8F2F-24B421EBE531}" srcOrd="8" destOrd="0" presId="urn:microsoft.com/office/officeart/2011/layout/CircleProcess"/>
    <dgm:cxn modelId="{1702E67F-1B4A-4BC4-BEB4-09423FDFD81F}" type="presParOf" srcId="{9C7CA09D-EDF3-4151-8F2F-24B421EBE531}" destId="{A244C4F6-78BF-4FA3-B5FA-A07878DEB2C8}" srcOrd="0" destOrd="0" presId="urn:microsoft.com/office/officeart/2011/layout/CircleProcess"/>
    <dgm:cxn modelId="{444483D1-E199-4A33-A133-7216A7E3E105}" type="presParOf" srcId="{229A5FDD-1890-4183-85E4-DB433F560967}" destId="{6563738F-7247-407B-BD41-195C05B56CD7}" srcOrd="9" destOrd="0" presId="urn:microsoft.com/office/officeart/2011/layout/CircleProcess"/>
    <dgm:cxn modelId="{05F35CF9-E9FA-41BA-895F-7DF347CF5609}" type="presParOf" srcId="{6563738F-7247-407B-BD41-195C05B56CD7}" destId="{2DA40B0E-7AD6-4640-91C2-2B74FF772DD2}" srcOrd="0" destOrd="0" presId="urn:microsoft.com/office/officeart/2011/layout/CircleProcess"/>
    <dgm:cxn modelId="{B3DB0FEF-E27E-4462-8E6F-A00CF6D36A94}" type="presParOf" srcId="{229A5FDD-1890-4183-85E4-DB433F560967}" destId="{977A7B49-587F-4501-BC00-6DBA435EF873}" srcOrd="10" destOrd="0" presId="urn:microsoft.com/office/officeart/2011/layout/CircleProcess"/>
    <dgm:cxn modelId="{0415B44F-4C86-4566-9BC1-95499EE9640B}" type="presParOf" srcId="{229A5FDD-1890-4183-85E4-DB433F560967}" destId="{C8A130C0-AB1B-47F2-8F15-73107F79F66A}" srcOrd="11" destOrd="0" presId="urn:microsoft.com/office/officeart/2011/layout/CircleProcess"/>
    <dgm:cxn modelId="{45D0598A-E372-4B27-ACD9-19936A9F5029}" type="presParOf" srcId="{229A5FDD-1890-4183-85E4-DB433F560967}" destId="{2A5C610C-D978-4521-815D-98761BD0029F}" srcOrd="12" destOrd="0" presId="urn:microsoft.com/office/officeart/2011/layout/CircleProcess"/>
    <dgm:cxn modelId="{7FFD08E1-6C5E-4D17-8107-2BDDE4F9BDF5}" type="presParOf" srcId="{2A5C610C-D978-4521-815D-98761BD0029F}" destId="{565259BD-EBF2-48FA-9375-6C08A1D43CD8}" srcOrd="0" destOrd="0" presId="urn:microsoft.com/office/officeart/2011/layout/CircleProcess"/>
    <dgm:cxn modelId="{9CF08EC5-C4CF-4341-810B-DCBC8A25C100}" type="presParOf" srcId="{229A5FDD-1890-4183-85E4-DB433F560967}" destId="{D1BFCE5B-80A4-4DC6-BBEE-4CFFD717D0B1}" srcOrd="13" destOrd="0" presId="urn:microsoft.com/office/officeart/2011/layout/CircleProcess"/>
    <dgm:cxn modelId="{98FFECB6-44BD-4FA1-93E0-8C7A12DD1365}" type="presParOf" srcId="{D1BFCE5B-80A4-4DC6-BBEE-4CFFD717D0B1}" destId="{9870726A-28F3-4E1B-A7B1-197F20588348}" srcOrd="0" destOrd="0" presId="urn:microsoft.com/office/officeart/2011/layout/CircleProcess"/>
    <dgm:cxn modelId="{18964171-B0A6-463C-960F-CB283F83FB8D}" type="presParOf" srcId="{229A5FDD-1890-4183-85E4-DB433F560967}" destId="{5C8A11A9-20A5-43D4-A90E-9593AEC3AA20}" srcOrd="14" destOrd="0" presId="urn:microsoft.com/office/officeart/2011/layout/CircleProcess"/>
    <dgm:cxn modelId="{40C95EF6-B0EE-4AFE-888B-B8F8E74E5CD4}" type="presParOf" srcId="{229A5FDD-1890-4183-85E4-DB433F560967}" destId="{BDA8A70C-E346-4EB5-8EA5-4FC07735FC96}"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355E6-67DD-493D-B89F-C4FD335D8531}">
      <dsp:nvSpPr>
        <dsp:cNvPr id="0" name=""/>
        <dsp:cNvSpPr/>
      </dsp:nvSpPr>
      <dsp:spPr>
        <a:xfrm>
          <a:off x="384176" y="1448277"/>
          <a:ext cx="8552471" cy="13098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100000"/>
            </a:lnSpc>
            <a:spcBef>
              <a:spcPct val="0"/>
            </a:spcBef>
            <a:spcAft>
              <a:spcPct val="35000"/>
            </a:spcAft>
            <a:buNone/>
          </a:pPr>
          <a:r>
            <a:rPr lang="en-GB" sz="2000" kern="1200">
              <a:solidFill>
                <a:schemeClr val="tx1"/>
              </a:solidFill>
            </a:rPr>
            <a:t>Provide </a:t>
          </a:r>
          <a:r>
            <a:rPr lang="en-GB" sz="2000" b="1" kern="1200">
              <a:solidFill>
                <a:schemeClr val="tx1"/>
              </a:solidFill>
            </a:rPr>
            <a:t>three</a:t>
          </a:r>
          <a:r>
            <a:rPr lang="en-GB" sz="2000" kern="1200">
              <a:solidFill>
                <a:schemeClr val="tx1"/>
              </a:solidFill>
            </a:rPr>
            <a:t> practice learning experiences in each level: </a:t>
          </a:r>
        </a:p>
        <a:p>
          <a:pPr marL="0" lvl="0" indent="0" algn="ctr" defTabSz="889000">
            <a:lnSpc>
              <a:spcPct val="100000"/>
            </a:lnSpc>
            <a:spcBef>
              <a:spcPct val="0"/>
            </a:spcBef>
            <a:spcAft>
              <a:spcPct val="35000"/>
            </a:spcAft>
            <a:buNone/>
          </a:pPr>
          <a:r>
            <a:rPr lang="en-GB" sz="2000" kern="1200">
              <a:solidFill>
                <a:schemeClr val="tx1"/>
              </a:solidFill>
            </a:rPr>
            <a:t>- </a:t>
          </a:r>
          <a:r>
            <a:rPr lang="en-GB" sz="1800" kern="1200">
              <a:solidFill>
                <a:schemeClr val="tx1"/>
              </a:solidFill>
            </a:rPr>
            <a:t>two complimentary (outside of own work area) </a:t>
          </a:r>
        </a:p>
        <a:p>
          <a:pPr marL="0" lvl="0" indent="0" algn="ctr" defTabSz="889000">
            <a:lnSpc>
              <a:spcPct val="100000"/>
            </a:lnSpc>
            <a:spcBef>
              <a:spcPct val="0"/>
            </a:spcBef>
            <a:spcAft>
              <a:spcPct val="35000"/>
            </a:spcAft>
            <a:buNone/>
          </a:pPr>
          <a:r>
            <a:rPr lang="en-GB" sz="1800" kern="1200">
              <a:solidFill>
                <a:schemeClr val="tx1"/>
              </a:solidFill>
            </a:rPr>
            <a:t>- one base placement</a:t>
          </a:r>
        </a:p>
      </dsp:txBody>
      <dsp:txXfrm>
        <a:off x="448120" y="1512221"/>
        <a:ext cx="8424583" cy="1182001"/>
      </dsp:txXfrm>
    </dsp:sp>
    <dsp:sp modelId="{F1CA138A-9781-4995-9DF1-38CD65C2BA56}">
      <dsp:nvSpPr>
        <dsp:cNvPr id="0" name=""/>
        <dsp:cNvSpPr/>
      </dsp:nvSpPr>
      <dsp:spPr>
        <a:xfrm rot="16200000">
          <a:off x="4454521" y="1242386"/>
          <a:ext cx="411781" cy="0"/>
        </a:xfrm>
        <a:custGeom>
          <a:avLst/>
          <a:gdLst/>
          <a:ahLst/>
          <a:cxnLst/>
          <a:rect l="0" t="0" r="0" b="0"/>
          <a:pathLst>
            <a:path>
              <a:moveTo>
                <a:pt x="0" y="0"/>
              </a:moveTo>
              <a:lnTo>
                <a:pt x="411781"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0389D472-6E64-40EC-B585-F3FAB433967B}">
      <dsp:nvSpPr>
        <dsp:cNvPr id="0" name=""/>
        <dsp:cNvSpPr/>
      </dsp:nvSpPr>
      <dsp:spPr>
        <a:xfrm>
          <a:off x="1476205" y="-40623"/>
          <a:ext cx="6368413" cy="10771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Learning </a:t>
          </a:r>
          <a:r>
            <a:rPr lang="en-GB" sz="2000" b="1" i="1" kern="1200">
              <a:solidFill>
                <a:schemeClr val="tx1"/>
              </a:solidFill>
            </a:rPr>
            <a:t>for</a:t>
          </a:r>
          <a:r>
            <a:rPr lang="en-GB" sz="2000" kern="1200">
              <a:solidFill>
                <a:schemeClr val="tx1"/>
              </a:solidFill>
            </a:rPr>
            <a:t> practice and learning </a:t>
          </a:r>
          <a:r>
            <a:rPr lang="en-GB" sz="2000" b="1" i="1" kern="1200">
              <a:solidFill>
                <a:schemeClr val="tx1"/>
              </a:solidFill>
            </a:rPr>
            <a:t>in</a:t>
          </a:r>
          <a:r>
            <a:rPr lang="en-GB" sz="2000" kern="1200">
              <a:solidFill>
                <a:schemeClr val="tx1"/>
              </a:solidFill>
            </a:rPr>
            <a:t> practice integrated throughout the programme</a:t>
          </a:r>
        </a:p>
      </dsp:txBody>
      <dsp:txXfrm>
        <a:off x="1528786" y="11958"/>
        <a:ext cx="6263251" cy="971957"/>
      </dsp:txXfrm>
    </dsp:sp>
    <dsp:sp modelId="{A758B13E-FCD1-4A72-9310-9D8B41122D87}">
      <dsp:nvSpPr>
        <dsp:cNvPr id="0" name=""/>
        <dsp:cNvSpPr/>
      </dsp:nvSpPr>
      <dsp:spPr>
        <a:xfrm rot="2334939">
          <a:off x="5237642" y="3420504"/>
          <a:ext cx="2108767" cy="0"/>
        </a:xfrm>
        <a:custGeom>
          <a:avLst/>
          <a:gdLst/>
          <a:ahLst/>
          <a:cxnLst/>
          <a:rect l="0" t="0" r="0" b="0"/>
          <a:pathLst>
            <a:path>
              <a:moveTo>
                <a:pt x="0" y="0"/>
              </a:moveTo>
              <a:lnTo>
                <a:pt x="2108767"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A6FD1FB3-D603-4242-90B9-1863ADE9E946}">
      <dsp:nvSpPr>
        <dsp:cNvPr id="0" name=""/>
        <dsp:cNvSpPr/>
      </dsp:nvSpPr>
      <dsp:spPr>
        <a:xfrm>
          <a:off x="6370529" y="4082842"/>
          <a:ext cx="2950294" cy="11840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770 practice hours completed at each level</a:t>
          </a:r>
        </a:p>
      </dsp:txBody>
      <dsp:txXfrm>
        <a:off x="6428327" y="4140640"/>
        <a:ext cx="2834698" cy="1068405"/>
      </dsp:txXfrm>
    </dsp:sp>
    <dsp:sp modelId="{BA545C08-3854-48D6-9B9D-6BF9A21B82DD}">
      <dsp:nvSpPr>
        <dsp:cNvPr id="0" name=""/>
        <dsp:cNvSpPr/>
      </dsp:nvSpPr>
      <dsp:spPr>
        <a:xfrm rot="8566461">
          <a:off x="1962492" y="3376460"/>
          <a:ext cx="2044095" cy="0"/>
        </a:xfrm>
        <a:custGeom>
          <a:avLst/>
          <a:gdLst/>
          <a:ahLst/>
          <a:cxnLst/>
          <a:rect l="0" t="0" r="0" b="0"/>
          <a:pathLst>
            <a:path>
              <a:moveTo>
                <a:pt x="0" y="0"/>
              </a:moveTo>
              <a:lnTo>
                <a:pt x="2044095"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7A46D307-6EE6-4495-89D1-4AB239094CB3}">
      <dsp:nvSpPr>
        <dsp:cNvPr id="0" name=""/>
        <dsp:cNvSpPr/>
      </dsp:nvSpPr>
      <dsp:spPr>
        <a:xfrm>
          <a:off x="0" y="3994753"/>
          <a:ext cx="2707414" cy="12414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Ensure students meet NMC requirements</a:t>
          </a:r>
        </a:p>
      </dsp:txBody>
      <dsp:txXfrm>
        <a:off x="60603" y="4055356"/>
        <a:ext cx="2586208" cy="1120249"/>
      </dsp:txXfrm>
    </dsp:sp>
    <dsp:sp modelId="{64287087-C66E-4E82-836D-DA9DDADE620F}">
      <dsp:nvSpPr>
        <dsp:cNvPr id="0" name=""/>
        <dsp:cNvSpPr/>
      </dsp:nvSpPr>
      <dsp:spPr>
        <a:xfrm rot="5430659">
          <a:off x="4247250" y="3161870"/>
          <a:ext cx="807439" cy="0"/>
        </a:xfrm>
        <a:custGeom>
          <a:avLst/>
          <a:gdLst/>
          <a:ahLst/>
          <a:cxnLst/>
          <a:rect l="0" t="0" r="0" b="0"/>
          <a:pathLst>
            <a:path>
              <a:moveTo>
                <a:pt x="0" y="0"/>
              </a:moveTo>
              <a:lnTo>
                <a:pt x="807439"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BFC7CB8A-A5C6-4BBA-A6C9-2E117D521A6B}">
      <dsp:nvSpPr>
        <dsp:cNvPr id="0" name=""/>
        <dsp:cNvSpPr/>
      </dsp:nvSpPr>
      <dsp:spPr>
        <a:xfrm>
          <a:off x="3049033" y="3565574"/>
          <a:ext cx="3187066" cy="1077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Base placement will be at the end of each level</a:t>
          </a:r>
        </a:p>
      </dsp:txBody>
      <dsp:txXfrm>
        <a:off x="3101614" y="3618155"/>
        <a:ext cx="3081904" cy="971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742DA-CEB9-43F6-B760-3CF64A332AF2}">
      <dsp:nvSpPr>
        <dsp:cNvPr id="0" name=""/>
        <dsp:cNvSpPr/>
      </dsp:nvSpPr>
      <dsp:spPr>
        <a:xfrm>
          <a:off x="55965" y="0"/>
          <a:ext cx="2400190" cy="1804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a:t>K102</a:t>
          </a:r>
        </a:p>
        <a:p>
          <a:pPr marL="0" lvl="0" indent="0" algn="ctr" defTabSz="889000">
            <a:lnSpc>
              <a:spcPct val="90000"/>
            </a:lnSpc>
            <a:spcBef>
              <a:spcPct val="0"/>
            </a:spcBef>
            <a:spcAft>
              <a:spcPct val="35000"/>
            </a:spcAft>
            <a:buNone/>
          </a:pPr>
          <a:r>
            <a:rPr lang="en-GB" sz="2000" b="1" kern="1200"/>
            <a:t>Introduction to Health &amp; Social Care</a:t>
          </a:r>
        </a:p>
      </dsp:txBody>
      <dsp:txXfrm>
        <a:off x="407465" y="264215"/>
        <a:ext cx="1697190" cy="1275744"/>
      </dsp:txXfrm>
    </dsp:sp>
    <dsp:sp modelId="{ED4B12FF-C969-4F21-849A-B0E9557F276D}">
      <dsp:nvSpPr>
        <dsp:cNvPr id="0" name=""/>
        <dsp:cNvSpPr/>
      </dsp:nvSpPr>
      <dsp:spPr>
        <a:xfrm>
          <a:off x="2545471" y="215478"/>
          <a:ext cx="1391943" cy="139194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729973" y="747757"/>
        <a:ext cx="1022939" cy="327385"/>
      </dsp:txXfrm>
    </dsp:sp>
    <dsp:sp modelId="{6C00055A-6C77-4F96-9B05-D02F95F98910}">
      <dsp:nvSpPr>
        <dsp:cNvPr id="0" name=""/>
        <dsp:cNvSpPr/>
      </dsp:nvSpPr>
      <dsp:spPr>
        <a:xfrm>
          <a:off x="4045403" y="0"/>
          <a:ext cx="2399902" cy="23999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a:t>Numeracy SCQF level 5</a:t>
          </a:r>
        </a:p>
      </dsp:txBody>
      <dsp:txXfrm>
        <a:off x="4396861" y="351458"/>
        <a:ext cx="1696986" cy="1696986"/>
      </dsp:txXfrm>
    </dsp:sp>
    <dsp:sp modelId="{1E82777E-43C2-48C5-8A72-9849F5FCB542}">
      <dsp:nvSpPr>
        <dsp:cNvPr id="0" name=""/>
        <dsp:cNvSpPr/>
      </dsp:nvSpPr>
      <dsp:spPr>
        <a:xfrm>
          <a:off x="6691980" y="344442"/>
          <a:ext cx="1391943" cy="139194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876482" y="631182"/>
        <a:ext cx="1022939" cy="818463"/>
      </dsp:txXfrm>
    </dsp:sp>
    <dsp:sp modelId="{3DE80079-3888-45AF-80E7-1ABADBDBDFFC}">
      <dsp:nvSpPr>
        <dsp:cNvPr id="0" name=""/>
        <dsp:cNvSpPr/>
      </dsp:nvSpPr>
      <dsp:spPr>
        <a:xfrm>
          <a:off x="8296063" y="0"/>
          <a:ext cx="2399902" cy="23999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a:t>Eligible to apply to BSc (Hons) Nursing</a:t>
          </a:r>
        </a:p>
      </dsp:txBody>
      <dsp:txXfrm>
        <a:off x="8647521" y="351458"/>
        <a:ext cx="1696986" cy="1696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259BD-EBF2-48FA-9375-6C08A1D43CD8}">
      <dsp:nvSpPr>
        <dsp:cNvPr id="0" name=""/>
        <dsp:cNvSpPr/>
      </dsp:nvSpPr>
      <dsp:spPr>
        <a:xfrm>
          <a:off x="3856578" y="0"/>
          <a:ext cx="3658425" cy="3658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0726A-28F3-4E1B-A7B1-197F20588348}">
      <dsp:nvSpPr>
        <dsp:cNvPr id="0" name=""/>
        <dsp:cNvSpPr/>
      </dsp:nvSpPr>
      <dsp:spPr>
        <a:xfrm>
          <a:off x="3978404" y="122081"/>
          <a:ext cx="3414408" cy="341426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Application form</a:t>
          </a:r>
        </a:p>
      </dsp:txBody>
      <dsp:txXfrm>
        <a:off x="4466438" y="609833"/>
        <a:ext cx="2439072" cy="2438759"/>
      </dsp:txXfrm>
    </dsp:sp>
    <dsp:sp modelId="{5C8A11A9-20A5-43D4-A90E-9593AEC3AA20}">
      <dsp:nvSpPr>
        <dsp:cNvPr id="0" name=""/>
        <dsp:cNvSpPr/>
      </dsp:nvSpPr>
      <dsp:spPr>
        <a:xfrm>
          <a:off x="3978404" y="3767897"/>
          <a:ext cx="3414408" cy="196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rtl="0">
            <a:lnSpc>
              <a:spcPct val="90000"/>
            </a:lnSpc>
            <a:spcBef>
              <a:spcPct val="0"/>
            </a:spcBef>
            <a:spcAft>
              <a:spcPct val="15000"/>
            </a:spcAft>
            <a:buClr>
              <a:srgbClr val="002060"/>
            </a:buClr>
            <a:buSzPct val="120000"/>
            <a:buChar char="•"/>
          </a:pPr>
          <a:r>
            <a:rPr lang="en-GB" sz="2000" kern="1200" dirty="0">
              <a:highlight>
                <a:srgbClr val="FFFEED"/>
              </a:highlight>
              <a:latin typeface="Poppins SemiBold"/>
            </a:rPr>
            <a:t>Word document</a:t>
          </a:r>
          <a:endParaRPr lang="en-GB" sz="1800" kern="1200" dirty="0">
            <a:highlight>
              <a:srgbClr val="FFFEED"/>
            </a:highlight>
          </a:endParaRPr>
        </a:p>
      </dsp:txBody>
      <dsp:txXfrm>
        <a:off x="3978404" y="3767897"/>
        <a:ext cx="3414408" cy="1963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B099-ABF4-46EA-B36E-B745EB66916F}">
      <dsp:nvSpPr>
        <dsp:cNvPr id="0" name=""/>
        <dsp:cNvSpPr/>
      </dsp:nvSpPr>
      <dsp:spPr>
        <a:xfrm>
          <a:off x="8670039" y="1105358"/>
          <a:ext cx="2586606" cy="25867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4738D-E671-4A71-A2D6-4C94F787871A}">
      <dsp:nvSpPr>
        <dsp:cNvPr id="0" name=""/>
        <dsp:cNvSpPr/>
      </dsp:nvSpPr>
      <dsp:spPr>
        <a:xfrm>
          <a:off x="8756555"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After your offer</a:t>
          </a:r>
        </a:p>
      </dsp:txBody>
      <dsp:txXfrm>
        <a:off x="9101509" y="1536557"/>
        <a:ext cx="1724774" cy="1724341"/>
      </dsp:txXfrm>
    </dsp:sp>
    <dsp:sp modelId="{C1953FF2-17F3-4C77-A8FA-8962B6FE8866}">
      <dsp:nvSpPr>
        <dsp:cNvPr id="0" name=""/>
        <dsp:cNvSpPr/>
      </dsp:nvSpPr>
      <dsp:spPr>
        <a:xfrm>
          <a:off x="8756555"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lr>
              <a:srgbClr val="002060"/>
            </a:buClr>
            <a:buSzPct val="120000"/>
            <a:buChar char="••"/>
          </a:pPr>
          <a:r>
            <a:rPr lang="en-US" sz="1800" kern="1200" dirty="0">
              <a:solidFill>
                <a:srgbClr val="002060"/>
              </a:solidFill>
              <a:latin typeface="Poppins"/>
              <a:ea typeface="Gotham Book" charset="0"/>
              <a:cs typeface="Gotham Book" charset="0"/>
            </a:rPr>
            <a:t>Complete </a:t>
          </a:r>
          <a:r>
            <a:rPr lang="en-US" sz="1800" b="1" kern="1200" dirty="0">
              <a:solidFill>
                <a:srgbClr val="002060"/>
              </a:solidFill>
              <a:latin typeface="Poppins"/>
              <a:ea typeface="Gotham Book" charset="0"/>
              <a:cs typeface="Gotham Book" charset="0"/>
            </a:rPr>
            <a:t>all</a:t>
          </a:r>
          <a:r>
            <a:rPr lang="en-US" sz="1800" b="0" kern="1200" dirty="0">
              <a:solidFill>
                <a:srgbClr val="002060"/>
              </a:solidFill>
              <a:latin typeface="Poppins"/>
              <a:ea typeface="Gotham Book" charset="0"/>
              <a:cs typeface="Gotham Book" charset="0"/>
            </a:rPr>
            <a:t> post-offer checks </a:t>
          </a:r>
          <a:r>
            <a:rPr lang="en-US" sz="1800" b="1" i="1" kern="1200" dirty="0">
              <a:solidFill>
                <a:srgbClr val="002060"/>
              </a:solidFill>
              <a:latin typeface="Poppins"/>
              <a:ea typeface="Gotham Book" charset="0"/>
              <a:cs typeface="Gotham Book" charset="0"/>
            </a:rPr>
            <a:t>promptly:</a:t>
          </a:r>
          <a:endParaRPr lang="en-GB" sz="1800" kern="1200" dirty="0">
            <a:solidFill>
              <a:srgbClr val="002060"/>
            </a:solidFill>
            <a:latin typeface="Poppins"/>
            <a:ea typeface="Gotham Book" charset="0"/>
            <a:cs typeface="Gotham Book" charset="0"/>
          </a:endParaRPr>
        </a:p>
        <a:p>
          <a:pPr marL="342900" lvl="2" indent="-171450" algn="l" defTabSz="800100">
            <a:lnSpc>
              <a:spcPct val="90000"/>
            </a:lnSpc>
            <a:spcBef>
              <a:spcPct val="0"/>
            </a:spcBef>
            <a:spcAft>
              <a:spcPct val="15000"/>
            </a:spcAft>
            <a:buClr>
              <a:srgbClr val="002060"/>
            </a:buClr>
            <a:buSzPct val="120000"/>
            <a:buChar char="••"/>
          </a:pPr>
          <a:r>
            <a:rPr lang="en-GB" sz="1800" kern="1200" dirty="0">
              <a:solidFill>
                <a:srgbClr val="002060"/>
              </a:solidFill>
              <a:latin typeface="Poppins"/>
              <a:ea typeface="Gotham Book" charset="0"/>
              <a:cs typeface="Gotham Book" charset="0"/>
            </a:rPr>
            <a:t>PVG</a:t>
          </a:r>
        </a:p>
        <a:p>
          <a:pPr marL="342900" lvl="2" indent="-171450" algn="l" defTabSz="800100">
            <a:lnSpc>
              <a:spcPct val="90000"/>
            </a:lnSpc>
            <a:spcBef>
              <a:spcPct val="0"/>
            </a:spcBef>
            <a:spcAft>
              <a:spcPct val="15000"/>
            </a:spcAft>
            <a:buClr>
              <a:srgbClr val="002060"/>
            </a:buClr>
            <a:buSzPct val="120000"/>
            <a:buChar char="••"/>
          </a:pPr>
          <a:r>
            <a:rPr lang="en-GB" sz="1800" kern="1200" dirty="0">
              <a:solidFill>
                <a:srgbClr val="002060"/>
              </a:solidFill>
              <a:latin typeface="Poppins"/>
              <a:ea typeface="Gotham Book" charset="0"/>
              <a:cs typeface="Gotham Book" charset="0"/>
            </a:rPr>
            <a:t>Right to work</a:t>
          </a:r>
        </a:p>
        <a:p>
          <a:pPr marL="342900" lvl="2" indent="-171450" algn="l" defTabSz="800100">
            <a:lnSpc>
              <a:spcPct val="90000"/>
            </a:lnSpc>
            <a:spcBef>
              <a:spcPct val="0"/>
            </a:spcBef>
            <a:spcAft>
              <a:spcPct val="15000"/>
            </a:spcAft>
            <a:buClr>
              <a:srgbClr val="002060"/>
            </a:buClr>
            <a:buSzPct val="120000"/>
            <a:buChar char="••"/>
          </a:pPr>
          <a:r>
            <a:rPr lang="en-GB" sz="1800" kern="1200" dirty="0">
              <a:solidFill>
                <a:srgbClr val="002060"/>
              </a:solidFill>
              <a:latin typeface="Poppins"/>
              <a:ea typeface="Gotham Book" charset="0"/>
              <a:cs typeface="Gotham Book" charset="0"/>
            </a:rPr>
            <a:t>Good health and character</a:t>
          </a:r>
        </a:p>
        <a:p>
          <a:pPr marL="342900" lvl="2" indent="-171450" algn="l" defTabSz="800100">
            <a:lnSpc>
              <a:spcPct val="90000"/>
            </a:lnSpc>
            <a:spcBef>
              <a:spcPct val="0"/>
            </a:spcBef>
            <a:spcAft>
              <a:spcPct val="15000"/>
            </a:spcAft>
            <a:buClr>
              <a:srgbClr val="002060"/>
            </a:buClr>
            <a:buSzPct val="120000"/>
            <a:buChar char="••"/>
          </a:pPr>
          <a:r>
            <a:rPr lang="en-GB" sz="1800" kern="1200" dirty="0">
              <a:solidFill>
                <a:srgbClr val="002060"/>
              </a:solidFill>
              <a:latin typeface="Poppins"/>
              <a:ea typeface="Gotham Book" charset="0"/>
              <a:cs typeface="Gotham Book" charset="0"/>
            </a:rPr>
            <a:t>Reference(s)</a:t>
          </a:r>
        </a:p>
      </dsp:txBody>
      <dsp:txXfrm>
        <a:off x="8756555" y="3739756"/>
        <a:ext cx="2414683" cy="1417963"/>
      </dsp:txXfrm>
    </dsp:sp>
    <dsp:sp modelId="{2B4E5B2C-EC4A-4599-B521-B14F05DD1222}">
      <dsp:nvSpPr>
        <dsp:cNvPr id="0" name=""/>
        <dsp:cNvSpPr/>
      </dsp:nvSpPr>
      <dsp:spPr>
        <a:xfrm rot="2700000">
          <a:off x="5985803" y="1105177"/>
          <a:ext cx="2586649" cy="25866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40FBE-C4B7-4D58-AE31-8F84C7A696C2}">
      <dsp:nvSpPr>
        <dsp:cNvPr id="0" name=""/>
        <dsp:cNvSpPr/>
      </dsp:nvSpPr>
      <dsp:spPr>
        <a:xfrm>
          <a:off x="6083432"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Outcome of interview</a:t>
          </a:r>
        </a:p>
      </dsp:txBody>
      <dsp:txXfrm>
        <a:off x="6428387" y="1536557"/>
        <a:ext cx="1724774" cy="1724341"/>
      </dsp:txXfrm>
    </dsp:sp>
    <dsp:sp modelId="{5760A8A7-0003-497F-AE72-DD841C4070A4}">
      <dsp:nvSpPr>
        <dsp:cNvPr id="0" name=""/>
        <dsp:cNvSpPr/>
      </dsp:nvSpPr>
      <dsp:spPr>
        <a:xfrm>
          <a:off x="6083432"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lr>
              <a:srgbClr val="002060"/>
            </a:buClr>
            <a:buSzPct val="120000"/>
            <a:buFont typeface="Arial" panose="020B0604020202020204" pitchFamily="34" charset="0"/>
            <a:buChar char="•"/>
          </a:pPr>
          <a:r>
            <a:rPr lang="en-US" sz="1800" kern="1200" dirty="0">
              <a:solidFill>
                <a:srgbClr val="002060"/>
              </a:solidFill>
              <a:ea typeface="Gotham Book" charset="0"/>
              <a:cs typeface="Gotham Book" charset="0"/>
            </a:rPr>
            <a:t>Conditional offer</a:t>
          </a:r>
          <a:endParaRPr lang="en-GB" sz="1800" b="0" i="1" kern="1200" dirty="0">
            <a:solidFill>
              <a:srgbClr val="002060"/>
            </a:solidFill>
          </a:endParaRPr>
        </a:p>
        <a:p>
          <a:pPr marL="171450" lvl="1" indent="-171450" algn="l" defTabSz="800100">
            <a:lnSpc>
              <a:spcPct val="90000"/>
            </a:lnSpc>
            <a:spcBef>
              <a:spcPct val="0"/>
            </a:spcBef>
            <a:spcAft>
              <a:spcPct val="15000"/>
            </a:spcAft>
            <a:buClr>
              <a:srgbClr val="002060"/>
            </a:buClr>
            <a:buSzPct val="120000"/>
            <a:buFont typeface="Arial" panose="020B0604020202020204" pitchFamily="34" charset="0"/>
            <a:buChar char="•"/>
          </a:pPr>
          <a:r>
            <a:rPr lang="en-GB" sz="1800" b="0" i="0" kern="1200" dirty="0">
              <a:solidFill>
                <a:srgbClr val="002060"/>
              </a:solidFill>
            </a:rPr>
            <a:t>Waiting list</a:t>
          </a:r>
        </a:p>
        <a:p>
          <a:pPr marL="171450" lvl="1" indent="-171450" algn="l" defTabSz="800100">
            <a:lnSpc>
              <a:spcPct val="90000"/>
            </a:lnSpc>
            <a:spcBef>
              <a:spcPct val="0"/>
            </a:spcBef>
            <a:spcAft>
              <a:spcPct val="15000"/>
            </a:spcAft>
            <a:buClr>
              <a:srgbClr val="002060"/>
            </a:buClr>
            <a:buSzPct val="120000"/>
            <a:buFont typeface="Arial" panose="020B0604020202020204" pitchFamily="34" charset="0"/>
            <a:buChar char="•"/>
          </a:pPr>
          <a:r>
            <a:rPr lang="en-GB" sz="1800" b="0" i="0" kern="1200" dirty="0">
              <a:solidFill>
                <a:srgbClr val="002060"/>
              </a:solidFill>
            </a:rPr>
            <a:t>Unsuccessful</a:t>
          </a:r>
        </a:p>
      </dsp:txBody>
      <dsp:txXfrm>
        <a:off x="6083432" y="3739756"/>
        <a:ext cx="2414683" cy="1417963"/>
      </dsp:txXfrm>
    </dsp:sp>
    <dsp:sp modelId="{A244C4F6-78BF-4FA3-B5FA-A07878DEB2C8}">
      <dsp:nvSpPr>
        <dsp:cNvPr id="0" name=""/>
        <dsp:cNvSpPr/>
      </dsp:nvSpPr>
      <dsp:spPr>
        <a:xfrm rot="2700000">
          <a:off x="3323772" y="1105177"/>
          <a:ext cx="2586649" cy="25866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40B0E-7AD6-4640-91C2-2B74FF772DD2}">
      <dsp:nvSpPr>
        <dsp:cNvPr id="0" name=""/>
        <dsp:cNvSpPr/>
      </dsp:nvSpPr>
      <dsp:spPr>
        <a:xfrm>
          <a:off x="3410309"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Interview</a:t>
          </a:r>
        </a:p>
      </dsp:txBody>
      <dsp:txXfrm>
        <a:off x="3755264" y="1536557"/>
        <a:ext cx="1724774" cy="1724341"/>
      </dsp:txXfrm>
    </dsp:sp>
    <dsp:sp modelId="{977A7B49-587F-4501-BC00-6DBA435EF873}">
      <dsp:nvSpPr>
        <dsp:cNvPr id="0" name=""/>
        <dsp:cNvSpPr/>
      </dsp:nvSpPr>
      <dsp:spPr>
        <a:xfrm>
          <a:off x="3410309"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lr>
              <a:srgbClr val="002060"/>
            </a:buClr>
            <a:buSzPct val="120000"/>
            <a:buChar char="••"/>
          </a:pPr>
          <a:r>
            <a:rPr lang="en-US" sz="1800" kern="1200" dirty="0">
              <a:solidFill>
                <a:srgbClr val="060645">
                  <a:hueOff val="0"/>
                  <a:satOff val="0"/>
                  <a:lumOff val="0"/>
                  <a:alphaOff val="0"/>
                </a:srgbClr>
              </a:solidFill>
              <a:latin typeface="Poppins"/>
              <a:ea typeface="+mn-ea"/>
              <a:cs typeface="+mn-cs"/>
            </a:rPr>
            <a:t>Prepare for and attend interview   </a:t>
          </a:r>
          <a:r>
            <a:rPr lang="en-US" sz="1600" b="1" kern="1200" dirty="0">
              <a:solidFill>
                <a:srgbClr val="FF0000"/>
              </a:solidFill>
              <a:latin typeface="Poppins"/>
              <a:ea typeface="+mn-ea"/>
              <a:cs typeface="+mn-cs"/>
            </a:rPr>
            <a:t>(</a:t>
          </a:r>
          <a:r>
            <a:rPr lang="en-US" sz="1600" b="1" i="0" u="none" kern="1200" baseline="0" dirty="0">
              <a:solidFill>
                <a:srgbClr val="FF0000"/>
              </a:solidFill>
              <a:highlight>
                <a:srgbClr val="FFFEED"/>
              </a:highlight>
              <a:latin typeface="Poppins"/>
              <a:ea typeface="+mn-ea"/>
              <a:cs typeface="+mn-cs"/>
            </a:rPr>
            <a:t>23rd June – 11th July 2025</a:t>
          </a:r>
          <a:r>
            <a:rPr lang="en-US" sz="1600" b="1" i="0" u="none" kern="1200" baseline="0" dirty="0">
              <a:solidFill>
                <a:srgbClr val="FF0000"/>
              </a:solidFill>
              <a:latin typeface="Poppins"/>
              <a:ea typeface="+mn-ea"/>
              <a:cs typeface="+mn-cs"/>
            </a:rPr>
            <a:t>)</a:t>
          </a:r>
          <a:endParaRPr lang="en-US" sz="1600" b="1" i="0" u="none" kern="1200" baseline="30000" dirty="0">
            <a:solidFill>
              <a:srgbClr val="FF0000"/>
            </a:solidFill>
            <a:latin typeface="Poppins"/>
            <a:ea typeface="+mn-ea"/>
            <a:cs typeface="+mn-cs"/>
          </a:endParaRPr>
        </a:p>
      </dsp:txBody>
      <dsp:txXfrm>
        <a:off x="3410309" y="3739756"/>
        <a:ext cx="2414683" cy="1417963"/>
      </dsp:txXfrm>
    </dsp:sp>
    <dsp:sp modelId="{565259BD-EBF2-48FA-9375-6C08A1D43CD8}">
      <dsp:nvSpPr>
        <dsp:cNvPr id="0" name=""/>
        <dsp:cNvSpPr/>
      </dsp:nvSpPr>
      <dsp:spPr>
        <a:xfrm rot="2700000">
          <a:off x="650649" y="1105177"/>
          <a:ext cx="2586649" cy="25866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0726A-28F3-4E1B-A7B1-197F20588348}">
      <dsp:nvSpPr>
        <dsp:cNvPr id="0" name=""/>
        <dsp:cNvSpPr/>
      </dsp:nvSpPr>
      <dsp:spPr>
        <a:xfrm>
          <a:off x="737186"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Funding</a:t>
          </a:r>
        </a:p>
      </dsp:txBody>
      <dsp:txXfrm>
        <a:off x="1082141" y="1536557"/>
        <a:ext cx="1724774" cy="1724341"/>
      </dsp:txXfrm>
    </dsp:sp>
    <dsp:sp modelId="{5C8A11A9-20A5-43D4-A90E-9593AEC3AA20}">
      <dsp:nvSpPr>
        <dsp:cNvPr id="0" name=""/>
        <dsp:cNvSpPr/>
      </dsp:nvSpPr>
      <dsp:spPr>
        <a:xfrm>
          <a:off x="737186"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lr>
              <a:srgbClr val="002060"/>
            </a:buClr>
            <a:buSzPct val="120000"/>
            <a:buChar char="•"/>
          </a:pPr>
          <a:r>
            <a:rPr lang="en-GB" sz="2000" kern="1200" dirty="0"/>
            <a:t>Scottish Government funded</a:t>
          </a:r>
        </a:p>
      </dsp:txBody>
      <dsp:txXfrm>
        <a:off x="737186" y="3739756"/>
        <a:ext cx="2414683" cy="141796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t>10/01/2025</a:t>
            </a:fld>
            <a:endParaRPr lang="en-GB"/>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t>‹#›</a:t>
            </a:fld>
            <a:endParaRPr lang="en-GB"/>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FE4-2A89-2C48-B077-AF8EE4693F31}"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pen.edu/openlearn/education-development/education/everyday-skills-maths-and-englis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en.ac.uk/about/main/sites/www.open.ac.uk.about.main/files/files/learn-and-live-ou-strategy-2022-2027.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362673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10</a:t>
            </a:fld>
            <a:endParaRPr lang="en-US"/>
          </a:p>
        </p:txBody>
      </p:sp>
    </p:spTree>
    <p:extLst>
      <p:ext uri="{BB962C8B-B14F-4D97-AF65-F5344CB8AC3E}">
        <p14:creationId xmlns:p14="http://schemas.microsoft.com/office/powerpoint/2010/main" val="389322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622300">
              <a:lnSpc>
                <a:spcPct val="90000"/>
              </a:lnSpc>
              <a:spcBef>
                <a:spcPct val="0"/>
              </a:spcBef>
              <a:spcAft>
                <a:spcPct val="15000"/>
              </a:spcAft>
            </a:pPr>
            <a:r>
              <a:rPr lang="en-GB" sz="1200" b="1" kern="1200">
                <a:highlight>
                  <a:srgbClr val="FFFF00"/>
                </a:highlight>
              </a:rPr>
              <a:t>Make and record decisions on achievement, proficiency and conduct based on multiple sources of evidence </a:t>
            </a:r>
          </a:p>
          <a:p>
            <a:pPr marL="0" lvl="0" indent="0" algn="l" defTabSz="622300">
              <a:lnSpc>
                <a:spcPct val="90000"/>
              </a:lnSpc>
              <a:spcBef>
                <a:spcPct val="0"/>
              </a:spcBef>
              <a:spcAft>
                <a:spcPct val="15000"/>
              </a:spcAft>
            </a:pPr>
            <a:r>
              <a:rPr lang="en-GB" sz="1200" b="1" kern="1200">
                <a:highlight>
                  <a:srgbClr val="FFFF00"/>
                </a:highlight>
              </a:rPr>
              <a:t>Communicate and collaborate with academic assessors to agree student progression and proficiency</a:t>
            </a:r>
          </a:p>
          <a:p>
            <a:r>
              <a:rPr lang="en-GB"/>
              <a:t> - these are the same in both sections, can they be added in one section – or add a 4</a:t>
            </a:r>
            <a:r>
              <a:rPr lang="en-GB" baseline="30000"/>
              <a:t>th</a:t>
            </a:r>
            <a:r>
              <a:rPr lang="en-GB"/>
              <a:t> “row” with both PA and PT/AA combined if that makes sense??</a:t>
            </a:r>
          </a:p>
          <a:p>
            <a:endParaRPr lang="en-GB"/>
          </a:p>
          <a:p>
            <a:r>
              <a:rPr lang="en-GB" b="1" i="1"/>
              <a:t>SLIDE NOTES TEXT:</a:t>
            </a:r>
          </a:p>
          <a:p>
            <a:r>
              <a:rPr lang="en-GB"/>
              <a:t>Run through the three roles and explain how this works </a:t>
            </a:r>
          </a:p>
          <a:p>
            <a:endParaRPr lang="en-GB"/>
          </a:p>
          <a:p>
            <a:r>
              <a:rPr lang="en-GB"/>
              <a:t>Terminology reflects NMC</a:t>
            </a:r>
          </a:p>
          <a:p>
            <a:endParaRPr lang="en-GB"/>
          </a:p>
          <a:p>
            <a:r>
              <a:rPr lang="en-GB"/>
              <a:t>You could explain your own role and how this might look if that helps context for employer</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11</a:t>
            </a:fld>
            <a:endParaRPr lang="en-US"/>
          </a:p>
        </p:txBody>
      </p:sp>
    </p:spTree>
    <p:extLst>
      <p:ext uri="{BB962C8B-B14F-4D97-AF65-F5344CB8AC3E}">
        <p14:creationId xmlns:p14="http://schemas.microsoft.com/office/powerpoint/2010/main" val="1544042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12</a:t>
            </a:fld>
            <a:endParaRPr lang="en-US"/>
          </a:p>
        </p:txBody>
      </p:sp>
    </p:spTree>
    <p:extLst>
      <p:ext uri="{BB962C8B-B14F-4D97-AF65-F5344CB8AC3E}">
        <p14:creationId xmlns:p14="http://schemas.microsoft.com/office/powerpoint/2010/main" val="245078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those who aren’t sure whether or not they have numeracy and literacy at the required level, they can set up an online account with MY SQA (hyperlink in slide and following slides with screenshots). They can set it up quickly with their SCN number (this can be found on certificates) and their email address. If they don’t have their SCN, they can contact SQA and they may be able to trace them by their address/previous address and D.O.B.</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13</a:t>
            </a:fld>
            <a:endParaRPr lang="en-US"/>
          </a:p>
        </p:txBody>
      </p:sp>
    </p:spTree>
    <p:extLst>
      <p:ext uri="{BB962C8B-B14F-4D97-AF65-F5344CB8AC3E}">
        <p14:creationId xmlns:p14="http://schemas.microsoft.com/office/powerpoint/2010/main" val="121521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cs typeface="Calibri"/>
            </a:endParaRPr>
          </a:p>
        </p:txBody>
      </p:sp>
      <p:sp>
        <p:nvSpPr>
          <p:cNvPr id="4" name="Slide Number Placeholder 3"/>
          <p:cNvSpPr>
            <a:spLocks noGrp="1"/>
          </p:cNvSpPr>
          <p:nvPr>
            <p:ph type="sldNum" sz="quarter" idx="5"/>
          </p:nvPr>
        </p:nvSpPr>
        <p:spPr/>
        <p:txBody>
          <a:bodyPr/>
          <a:lstStyle/>
          <a:p>
            <a:fld id="{8CCD80B4-3417-B74B-BDCD-C7836226A258}" type="slidenum">
              <a:rPr lang="en-US" smtClean="0"/>
              <a:t>14</a:t>
            </a:fld>
            <a:endParaRPr lang="en-US"/>
          </a:p>
        </p:txBody>
      </p:sp>
    </p:spTree>
    <p:extLst>
      <p:ext uri="{BB962C8B-B14F-4D97-AF65-F5344CB8AC3E}">
        <p14:creationId xmlns:p14="http://schemas.microsoft.com/office/powerpoint/2010/main" val="47865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16</a:t>
            </a:fld>
            <a:endParaRPr lang="en-US"/>
          </a:p>
        </p:txBody>
      </p:sp>
    </p:spTree>
    <p:extLst>
      <p:ext uri="{BB962C8B-B14F-4D97-AF65-F5344CB8AC3E}">
        <p14:creationId xmlns:p14="http://schemas.microsoft.com/office/powerpoint/2010/main" val="41278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17</a:t>
            </a:fld>
            <a:endParaRPr lang="en-US"/>
          </a:p>
        </p:txBody>
      </p:sp>
    </p:spTree>
    <p:extLst>
      <p:ext uri="{BB962C8B-B14F-4D97-AF65-F5344CB8AC3E}">
        <p14:creationId xmlns:p14="http://schemas.microsoft.com/office/powerpoint/2010/main" val="1694726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18</a:t>
            </a:fld>
            <a:endParaRPr lang="en-US"/>
          </a:p>
        </p:txBody>
      </p:sp>
    </p:spTree>
    <p:extLst>
      <p:ext uri="{BB962C8B-B14F-4D97-AF65-F5344CB8AC3E}">
        <p14:creationId xmlns:p14="http://schemas.microsoft.com/office/powerpoint/2010/main" val="130676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cs typeface="Calibri"/>
            </a:endParaRPr>
          </a:p>
        </p:txBody>
      </p:sp>
      <p:sp>
        <p:nvSpPr>
          <p:cNvPr id="4" name="Slide Number Placeholder 3"/>
          <p:cNvSpPr>
            <a:spLocks noGrp="1"/>
          </p:cNvSpPr>
          <p:nvPr>
            <p:ph type="sldNum" sz="quarter" idx="5"/>
          </p:nvPr>
        </p:nvSpPr>
        <p:spPr/>
        <p:txBody>
          <a:bodyPr/>
          <a:lstStyle/>
          <a:p>
            <a:fld id="{8CCD80B4-3417-B74B-BDCD-C7836226A258}" type="slidenum">
              <a:rPr lang="en-US" smtClean="0"/>
              <a:t>20</a:t>
            </a:fld>
            <a:endParaRPr lang="en-US"/>
          </a:p>
        </p:txBody>
      </p:sp>
    </p:spTree>
    <p:extLst>
      <p:ext uri="{BB962C8B-B14F-4D97-AF65-F5344CB8AC3E}">
        <p14:creationId xmlns:p14="http://schemas.microsoft.com/office/powerpoint/2010/main" val="373065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cs typeface="Calibri"/>
            </a:endParaRPr>
          </a:p>
        </p:txBody>
      </p:sp>
      <p:sp>
        <p:nvSpPr>
          <p:cNvPr id="4" name="Slide Number Placeholder 3"/>
          <p:cNvSpPr>
            <a:spLocks noGrp="1"/>
          </p:cNvSpPr>
          <p:nvPr>
            <p:ph type="sldNum" sz="quarter" idx="5"/>
          </p:nvPr>
        </p:nvSpPr>
        <p:spPr/>
        <p:txBody>
          <a:bodyPr/>
          <a:lstStyle/>
          <a:p>
            <a:fld id="{8CCD80B4-3417-B74B-BDCD-C7836226A258}" type="slidenum">
              <a:rPr lang="en-US" smtClean="0"/>
              <a:t>21</a:t>
            </a:fld>
            <a:endParaRPr lang="en-US"/>
          </a:p>
        </p:txBody>
      </p:sp>
    </p:spTree>
    <p:extLst>
      <p:ext uri="{BB962C8B-B14F-4D97-AF65-F5344CB8AC3E}">
        <p14:creationId xmlns:p14="http://schemas.microsoft.com/office/powerpoint/2010/main" val="77873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presentation covers the following points</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a:t>
            </a:fld>
            <a:endParaRPr lang="en-US"/>
          </a:p>
        </p:txBody>
      </p:sp>
    </p:spTree>
    <p:extLst>
      <p:ext uri="{BB962C8B-B14F-4D97-AF65-F5344CB8AC3E}">
        <p14:creationId xmlns:p14="http://schemas.microsoft.com/office/powerpoint/2010/main" val="47513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cs typeface="Calibri"/>
            </a:endParaRPr>
          </a:p>
        </p:txBody>
      </p:sp>
      <p:sp>
        <p:nvSpPr>
          <p:cNvPr id="4" name="Slide Number Placeholder 3"/>
          <p:cNvSpPr>
            <a:spLocks noGrp="1"/>
          </p:cNvSpPr>
          <p:nvPr>
            <p:ph type="sldNum" sz="quarter" idx="5"/>
          </p:nvPr>
        </p:nvSpPr>
        <p:spPr/>
        <p:txBody>
          <a:bodyPr/>
          <a:lstStyle/>
          <a:p>
            <a:fld id="{8CCD80B4-3417-B74B-BDCD-C7836226A258}" type="slidenum">
              <a:rPr lang="en-US" smtClean="0"/>
              <a:t>22</a:t>
            </a:fld>
            <a:endParaRPr lang="en-US"/>
          </a:p>
        </p:txBody>
      </p:sp>
    </p:spTree>
    <p:extLst>
      <p:ext uri="{BB962C8B-B14F-4D97-AF65-F5344CB8AC3E}">
        <p14:creationId xmlns:p14="http://schemas.microsoft.com/office/powerpoint/2010/main" val="266512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Students transition arrangements are as follows </a:t>
            </a:r>
          </a:p>
          <a:p>
            <a:r>
              <a:rPr lang="en-GB" sz="1200"/>
              <a:t> </a:t>
            </a:r>
          </a:p>
          <a:p>
            <a:r>
              <a:rPr lang="en-GB" sz="1200"/>
              <a:t>All students will complete the OU  APEL document to confirm the hrs and employer will confirm that hrs have been completed (this text could  into the notes for presenter )</a:t>
            </a:r>
          </a:p>
          <a:p>
            <a:r>
              <a:rPr lang="en-GB" sz="1200"/>
              <a:t> </a:t>
            </a:r>
          </a:p>
          <a:p>
            <a:r>
              <a:rPr lang="en-GB" sz="1200"/>
              <a:t> Student currently  studying for the </a:t>
            </a:r>
            <a:r>
              <a:rPr lang="en-GB" sz="1200" b="1"/>
              <a:t>Certificate of Higher Education in Health Care Practice (T01</a:t>
            </a:r>
            <a:r>
              <a:rPr lang="en-GB" sz="1200"/>
              <a:t>) –   will have to complete the additional hrs as noted above -same process</a:t>
            </a:r>
          </a:p>
          <a:p>
            <a:r>
              <a:rPr lang="en-GB" sz="1200"/>
              <a:t> </a:t>
            </a:r>
          </a:p>
          <a:p>
            <a:r>
              <a:rPr lang="en-GB" sz="1200"/>
              <a:t> K105 Meeting transitioning requirements for Future Nurse level 1 -170 hrs </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24</a:t>
            </a:fld>
            <a:endParaRPr lang="en-US"/>
          </a:p>
        </p:txBody>
      </p:sp>
    </p:spTree>
    <p:extLst>
      <p:ext uri="{BB962C8B-B14F-4D97-AF65-F5344CB8AC3E}">
        <p14:creationId xmlns:p14="http://schemas.microsoft.com/office/powerpoint/2010/main" val="1623700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Resources for managers –employer pack </a:t>
            </a:r>
          </a:p>
          <a:p>
            <a:endParaRPr lang="en-GB" sz="1200"/>
          </a:p>
          <a:p>
            <a:r>
              <a:rPr lang="en-GB" sz="1200"/>
              <a:t>Narrated </a:t>
            </a:r>
            <a:r>
              <a:rPr lang="en-GB" sz="1200" err="1"/>
              <a:t>powerpoint</a:t>
            </a:r>
            <a:r>
              <a:rPr lang="en-GB" sz="1200"/>
              <a:t> with information on how to complete the application form, personal statement and discussion task will be sent to you with application pack</a:t>
            </a:r>
          </a:p>
          <a:p>
            <a:r>
              <a:rPr lang="en-GB" sz="1200">
                <a:sym typeface="Avenir Roman"/>
              </a:rPr>
              <a:t>Applicants must be employed in healthcare settings, with appropriate support from registered nurses.  Prior to applying arrangements should be in place to ensure that the required range of practice experiences can be delivered by the employer or in partnership with other local employers.  Practice settings need to be educationally quality assured.</a:t>
            </a:r>
          </a:p>
          <a:p>
            <a:endParaRPr lang="en-GB" sz="1200">
              <a:sym typeface="Avenir Roman"/>
            </a:endParaRPr>
          </a:p>
          <a:p>
            <a:r>
              <a:rPr lang="en-GB" sz="1200">
                <a:sym typeface="Avenir Roman"/>
              </a:rPr>
              <a:t>Our entry requirements reflect the OU ethos of being open to people, who may not otherwise have the opportunity to enter a nursing programme due to educational entry requirements of other providers.  The OU offers support to enable students to develop academic skills to support their studies.</a:t>
            </a:r>
          </a:p>
          <a:p>
            <a:endParaRPr lang="en-GB" sz="1200">
              <a:sym typeface="Avenir Roman"/>
            </a:endParaRPr>
          </a:p>
          <a:p>
            <a:r>
              <a:rPr lang="en-GB" b="1" u="sng"/>
              <a:t>English and Maths:</a:t>
            </a:r>
            <a:r>
              <a:rPr lang="en-GB" b="1" u="none"/>
              <a:t>  </a:t>
            </a:r>
            <a:r>
              <a:rPr lang="en-GB"/>
              <a:t>Values-based selection and interview  </a:t>
            </a:r>
          </a:p>
          <a:p>
            <a:pPr fontAlgn="base"/>
            <a:r>
              <a:rPr lang="en-GB"/>
              <a:t>Criminal record and occupational health clearance and acceptable references.  </a:t>
            </a:r>
          </a:p>
          <a:p>
            <a:pPr fontAlgn="base"/>
            <a:r>
              <a:rPr lang="en-GB"/>
              <a:t>Supported by employer. </a:t>
            </a:r>
          </a:p>
          <a:p>
            <a:pPr fontAlgn="base"/>
            <a:r>
              <a:rPr lang="en-GB"/>
              <a:t>A practice environment where practice supervision and practice assessment is available in line with the New NMC (2018) Standards for pre-registration nursing education.</a:t>
            </a:r>
          </a:p>
          <a:p>
            <a:pPr defTabSz="954816">
              <a:defRPr/>
            </a:pPr>
            <a:endParaRPr lang="en-GB"/>
          </a:p>
          <a:p>
            <a:endParaRPr lang="en-US" sz="1400" b="1">
              <a:cs typeface="Calibri"/>
            </a:endParaRPr>
          </a:p>
          <a:p>
            <a:r>
              <a:rPr lang="en-US" sz="1400" b="1">
                <a:cs typeface="Calibri"/>
              </a:rPr>
              <a:t>Nursing Associate</a:t>
            </a:r>
          </a:p>
          <a:p>
            <a:r>
              <a:rPr lang="en-GB"/>
              <a:t>We highly recommend that students gain their </a:t>
            </a:r>
            <a:r>
              <a:rPr lang="en-GB">
                <a:hlinkClick r:id="rId3"/>
              </a:rPr>
              <a:t>Maths and English qualifications </a:t>
            </a:r>
            <a:r>
              <a:rPr lang="en-GB"/>
              <a:t>before embarking on the nursing programme, but can be considered without.</a:t>
            </a:r>
          </a:p>
          <a:p>
            <a:r>
              <a:rPr lang="en-GB"/>
              <a:t>Students will need to </a:t>
            </a:r>
            <a:r>
              <a:rPr lang="en-GB" b="1"/>
              <a:t>gain evidence that they have passed the course</a:t>
            </a:r>
            <a:r>
              <a:rPr lang="en-GB"/>
              <a:t>, so they need to be aware of this when </a:t>
            </a:r>
            <a:r>
              <a:rPr lang="en-GB" err="1"/>
              <a:t>siging</a:t>
            </a:r>
            <a:r>
              <a:rPr lang="en-GB"/>
              <a:t> up and ensure that they will get a certificate to demonstrate their achievement. Must be achieved by end of programme.</a:t>
            </a:r>
          </a:p>
          <a:p>
            <a:r>
              <a:rPr lang="en-US">
                <a:cs typeface="Calibri"/>
              </a:rPr>
              <a:t>Same recruitment process applies.</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25</a:t>
            </a:fld>
            <a:endParaRPr lang="en-US"/>
          </a:p>
        </p:txBody>
      </p:sp>
    </p:spTree>
    <p:extLst>
      <p:ext uri="{BB962C8B-B14F-4D97-AF65-F5344CB8AC3E}">
        <p14:creationId xmlns:p14="http://schemas.microsoft.com/office/powerpoint/2010/main" val="24578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Guidance on how to complete your application and how to submit will be sent to you when you request an application form.</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26</a:t>
            </a:fld>
            <a:endParaRPr lang="en-US"/>
          </a:p>
        </p:txBody>
      </p:sp>
    </p:spTree>
    <p:extLst>
      <p:ext uri="{BB962C8B-B14F-4D97-AF65-F5344CB8AC3E}">
        <p14:creationId xmlns:p14="http://schemas.microsoft.com/office/powerpoint/2010/main" val="1671640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27</a:t>
            </a:fld>
            <a:endParaRPr lang="en-US"/>
          </a:p>
        </p:txBody>
      </p:sp>
    </p:spTree>
    <p:extLst>
      <p:ext uri="{BB962C8B-B14F-4D97-AF65-F5344CB8AC3E}">
        <p14:creationId xmlns:p14="http://schemas.microsoft.com/office/powerpoint/2010/main" val="365627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29</a:t>
            </a:fld>
            <a:endParaRPr lang="en-US"/>
          </a:p>
        </p:txBody>
      </p:sp>
    </p:spTree>
    <p:extLst>
      <p:ext uri="{BB962C8B-B14F-4D97-AF65-F5344CB8AC3E}">
        <p14:creationId xmlns:p14="http://schemas.microsoft.com/office/powerpoint/2010/main" val="400144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 AND LIVE THE OPEN UNIVERSITY’S STRATEGY FOR 2022-2027 (</a:t>
            </a:r>
            <a:r>
              <a:rPr lang="en-GB">
                <a:hlinkClick r:id="rId3"/>
              </a:rPr>
              <a:t>Learn and Live, The Open University’s Strategy for 2022-2027</a:t>
            </a:r>
            <a:r>
              <a:rPr lang="en-GB"/>
              <a:t>)</a:t>
            </a:r>
          </a:p>
          <a:p>
            <a:endParaRPr lang="en-GB"/>
          </a:p>
          <a:p>
            <a:r>
              <a:rPr lang="en-GB"/>
              <a:t>OUR ENDURING MISSION: Open to people, places, methods and ideas </a:t>
            </a:r>
          </a:p>
          <a:p>
            <a:r>
              <a:rPr lang="en-GB"/>
              <a:t>OUR VISION: Life-changing learning that enriches society </a:t>
            </a:r>
          </a:p>
          <a:p>
            <a:r>
              <a:rPr lang="en-GB"/>
              <a:t>THE VALUES WE LIVE: Inclusive, innovative, responsive Through the power of learning we aim to transform lives and communities, opening a world of possibilities for everyone. </a:t>
            </a:r>
          </a:p>
        </p:txBody>
      </p:sp>
      <p:sp>
        <p:nvSpPr>
          <p:cNvPr id="4" name="Slide Number Placeholder 3"/>
          <p:cNvSpPr>
            <a:spLocks noGrp="1"/>
          </p:cNvSpPr>
          <p:nvPr>
            <p:ph type="sldNum" sz="quarter" idx="5"/>
          </p:nvPr>
        </p:nvSpPr>
        <p:spPr/>
        <p:txBody>
          <a:bodyPr/>
          <a:lstStyle/>
          <a:p>
            <a:fld id="{8CCD80B4-3417-B74B-BDCD-C7836226A258}" type="slidenum">
              <a:rPr lang="en-US" smtClean="0"/>
              <a:t>3</a:t>
            </a:fld>
            <a:endParaRPr lang="en-US"/>
          </a:p>
        </p:txBody>
      </p:sp>
    </p:spTree>
    <p:extLst>
      <p:ext uri="{BB962C8B-B14F-4D97-AF65-F5344CB8AC3E}">
        <p14:creationId xmlns:p14="http://schemas.microsoft.com/office/powerpoint/2010/main" val="195863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4</a:t>
            </a:fld>
            <a:endParaRPr lang="en-US"/>
          </a:p>
        </p:txBody>
      </p:sp>
    </p:spTree>
    <p:extLst>
      <p:ext uri="{BB962C8B-B14F-4D97-AF65-F5344CB8AC3E}">
        <p14:creationId xmlns:p14="http://schemas.microsoft.com/office/powerpoint/2010/main" val="203998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 care home and if not in traditional HCSW role </a:t>
            </a:r>
          </a:p>
          <a:p>
            <a:endParaRPr lang="en-GB"/>
          </a:p>
          <a:p>
            <a:r>
              <a:rPr lang="en-GB"/>
              <a:t>ENSU</a:t>
            </a:r>
          </a:p>
          <a:p>
            <a:endParaRPr lang="en-GB"/>
          </a:p>
          <a:p>
            <a:r>
              <a:rPr lang="en-GB"/>
              <a:t>RE STUDY LEAVE HIGHLIGHTED AT THIS STAGE</a:t>
            </a:r>
          </a:p>
          <a:p>
            <a:endParaRPr lang="en-GB"/>
          </a:p>
          <a:p>
            <a:r>
              <a:rPr lang="en-GB">
                <a:solidFill>
                  <a:schemeClr val="accent5">
                    <a:lumMod val="50000"/>
                  </a:schemeClr>
                </a:solidFill>
                <a:ea typeface="Gotham Book" charset="0"/>
                <a:cs typeface="Gotham Book" charset="0"/>
              </a:rPr>
              <a:t>Study in early stages with social work students, healthcare practice students,  service users and graduate nurses – 4 nations, but directed to relevant Scottish materials – e.g., policy / legislation etc. </a:t>
            </a:r>
            <a:endParaRPr lang="en-GB"/>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5</a:t>
            </a:fld>
            <a:endParaRPr lang="en-US"/>
          </a:p>
        </p:txBody>
      </p:sp>
    </p:spTree>
    <p:extLst>
      <p:ext uri="{BB962C8B-B14F-4D97-AF65-F5344CB8AC3E}">
        <p14:creationId xmlns:p14="http://schemas.microsoft.com/office/powerpoint/2010/main" val="65756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6</a:t>
            </a:fld>
            <a:endParaRPr lang="en-US"/>
          </a:p>
        </p:txBody>
      </p:sp>
    </p:spTree>
    <p:extLst>
      <p:ext uri="{BB962C8B-B14F-4D97-AF65-F5344CB8AC3E}">
        <p14:creationId xmlns:p14="http://schemas.microsoft.com/office/powerpoint/2010/main" val="362993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rPr>
              <a:t>Modules across each stage enable learners and their managers to focus on areas that are most relevant to their workplace and specific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rPr>
              <a:t>Study and practice focus is field specific from registration.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strike="noStrike">
                <a:solidFill>
                  <a:schemeClr val="bg2">
                    <a:lumMod val="25000"/>
                  </a:schemeClr>
                </a:solidFill>
                <a:effectLst/>
                <a:latin typeface="+mn-lt"/>
                <a:ea typeface="Apex New Book" panose="02010600040501010103" pitchFamily="50" charset="0"/>
                <a:cs typeface="Arial" panose="020B0604020202020204" pitchFamily="34" charset="0"/>
              </a:rPr>
              <a:t>Incrementally build knowledge and skills – themes based on NMC standards and competencies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rPr>
              <a:t>The </a:t>
            </a:r>
            <a:r>
              <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rPr>
              <a:t>final module in level 3 determines the field of practice at point of exit. </a:t>
            </a:r>
            <a:r>
              <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rPr>
              <a:t>(becoming an autonomous practitioner – registration in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285750" indent="-285750">
              <a:lnSpc>
                <a:spcPct val="90000"/>
              </a:lnSpc>
              <a:spcBef>
                <a:spcPts val="1000"/>
              </a:spcBef>
              <a:buFont typeface="Arial"/>
              <a:buChar char="•"/>
            </a:pPr>
            <a:r>
              <a:rPr lang="en-US"/>
              <a:t>Learning materials are shared across all four fields of practice.</a:t>
            </a:r>
          </a:p>
          <a:p>
            <a:pPr marL="285750" indent="-285750">
              <a:lnSpc>
                <a:spcPct val="90000"/>
              </a:lnSpc>
              <a:spcBef>
                <a:spcPts val="1000"/>
              </a:spcBef>
              <a:buFont typeface="Arial"/>
              <a:buChar char="•"/>
            </a:pPr>
            <a:r>
              <a:rPr lang="en-US"/>
              <a:t>Emphasis on application of theory to own field of practice. </a:t>
            </a:r>
          </a:p>
          <a:p>
            <a:pPr marL="285750" indent="-285750">
              <a:lnSpc>
                <a:spcPct val="90000"/>
              </a:lnSpc>
              <a:spcBef>
                <a:spcPts val="1000"/>
              </a:spcBef>
              <a:buFont typeface="Arial"/>
              <a:buChar char="•"/>
            </a:pPr>
            <a:r>
              <a:rPr lang="en-US"/>
              <a:t>Shared learning experiences through mixed 'Tutor Groups’</a:t>
            </a:r>
          </a:p>
          <a:p>
            <a:pPr marL="0" indent="0">
              <a:lnSpc>
                <a:spcPct val="90000"/>
              </a:lnSpc>
              <a:spcBef>
                <a:spcPts val="1000"/>
              </a:spcBef>
              <a:buFont typeface="Arial"/>
              <a:buNone/>
            </a:pPr>
            <a:endParaRPr lang="en-US"/>
          </a:p>
          <a:p>
            <a:pPr>
              <a:lnSpc>
                <a:spcPct val="90000"/>
              </a:lnSpc>
              <a:spcBef>
                <a:spcPts val="1000"/>
              </a:spcBef>
            </a:pPr>
            <a:r>
              <a:rPr lang="en-US">
                <a:cs typeface="Calibri"/>
              </a:rPr>
              <a:t>Modules studied concurrently in level 1 </a:t>
            </a:r>
            <a:r>
              <a:rPr lang="en-US"/>
              <a:t>core modules covering theory and practice setting the foundations for further study.</a:t>
            </a:r>
          </a:p>
          <a:p>
            <a:pPr>
              <a:lnSpc>
                <a:spcPct val="90000"/>
              </a:lnSpc>
              <a:spcBef>
                <a:spcPts val="1000"/>
              </a:spcBef>
            </a:pPr>
            <a:r>
              <a:rPr lang="en-US"/>
              <a:t>Levels two and three: 2 x 60 credit modules at each level, increasing depth and breadth of exposure to own and other three fields of practice. </a:t>
            </a:r>
            <a:endParaRPr lang="en-GB"/>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7</a:t>
            </a:fld>
            <a:endParaRPr lang="en-US"/>
          </a:p>
        </p:txBody>
      </p:sp>
    </p:spTree>
    <p:extLst>
      <p:ext uri="{BB962C8B-B14F-4D97-AF65-F5344CB8AC3E}">
        <p14:creationId xmlns:p14="http://schemas.microsoft.com/office/powerpoint/2010/main" val="403813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slide provides you with a timeline for delivery of the programme.  The blue blocks represent the theory component and the salmon colour represents the practice modules.</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8</a:t>
            </a:fld>
            <a:endParaRPr lang="en-US"/>
          </a:p>
        </p:txBody>
      </p:sp>
    </p:spTree>
    <p:extLst>
      <p:ext uri="{BB962C8B-B14F-4D97-AF65-F5344CB8AC3E}">
        <p14:creationId xmlns:p14="http://schemas.microsoft.com/office/powerpoint/2010/main" val="155448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Face to face induction will be locally held and hosted</a:t>
            </a:r>
          </a:p>
          <a:p>
            <a:endParaRPr lang="en-GB" b="0"/>
          </a:p>
          <a:p>
            <a:r>
              <a:rPr lang="en-GB" b="0"/>
              <a:t>Online tutorials -essential element of learning delivery in the new curriculum: in small groups (based on new EBL teaching and learning approach)</a:t>
            </a:r>
          </a:p>
          <a:p>
            <a:endParaRPr lang="en-GB" b="0"/>
          </a:p>
          <a:p>
            <a:r>
              <a:rPr lang="en-GB" b="0"/>
              <a:t>Opportunity for individual time with practice tutors </a:t>
            </a:r>
          </a:p>
          <a:p>
            <a:endParaRPr lang="en-GB" b="0">
              <a:highlight>
                <a:srgbClr val="FFFF00"/>
              </a:highlight>
            </a:endParaRPr>
          </a:p>
          <a:p>
            <a:r>
              <a:rPr lang="en-GB" sz="1200" b="1">
                <a:highlight>
                  <a:srgbClr val="FFFF00"/>
                </a:highlight>
              </a:rPr>
              <a:t>Enquiry based learning: OU Future Nurse Teaching and Learning Approach</a:t>
            </a:r>
          </a:p>
          <a:p>
            <a:endParaRPr lang="en-GB" sz="1200"/>
          </a:p>
          <a:p>
            <a:r>
              <a:rPr lang="en-GB" sz="1200"/>
              <a:t>Based on student </a:t>
            </a:r>
            <a:r>
              <a:rPr lang="en-GB" sz="1200" i="1"/>
              <a:t>active participation</a:t>
            </a:r>
            <a:r>
              <a:rPr lang="en-GB" sz="1200"/>
              <a:t>, Enquiry Based Learning (EBL) is a </a:t>
            </a:r>
            <a:r>
              <a:rPr lang="en-GB" sz="1200" i="1"/>
              <a:t>student-centred teaching approach </a:t>
            </a:r>
            <a:r>
              <a:rPr lang="en-GB" sz="1200"/>
              <a:t>that motivates and engages students with </a:t>
            </a:r>
            <a:r>
              <a:rPr lang="en-GB" sz="1200" i="1"/>
              <a:t>direct decision making, applied analytical thinking </a:t>
            </a:r>
            <a:r>
              <a:rPr lang="en-GB" sz="1200"/>
              <a:t>and results in </a:t>
            </a:r>
            <a:r>
              <a:rPr lang="en-GB" sz="1200" i="1"/>
              <a:t>competent, reflective, autonomous practitioners</a:t>
            </a:r>
            <a:r>
              <a:rPr lang="en-GB" sz="1200"/>
              <a:t>, able to think critically, problem solve and respond in a fast paced health environment.</a:t>
            </a:r>
            <a:endParaRPr lang="en-GB" sz="1200">
              <a:cs typeface="Calibri"/>
            </a:endParaRPr>
          </a:p>
          <a:p>
            <a:endParaRPr lang="en-GB" sz="1200"/>
          </a:p>
          <a:p>
            <a:r>
              <a:rPr lang="en-GB" sz="1200"/>
              <a:t>Through a practice-based lens, EBL moves learning to knowledge acquisition and synthesis. EBL requires the student to take a holistic approach of the whole person in context rather than the medical model of illness, integrating knowledge with care and closing the practice -theory gap.</a:t>
            </a:r>
            <a:endParaRPr lang="en-GB" sz="1200">
              <a:cs typeface="Calibri"/>
            </a:endParaRPr>
          </a:p>
          <a:p>
            <a:endParaRPr lang="en-GB" sz="1200" b="1"/>
          </a:p>
          <a:p>
            <a:pPr marL="358056" indent="-358056">
              <a:buFont typeface="Arial" panose="020B0604020202020204" pitchFamily="34" charset="0"/>
              <a:buChar char="•"/>
            </a:pPr>
            <a:r>
              <a:rPr lang="en-GB" sz="1200" b="1"/>
              <a:t>Enquiry Based Learning </a:t>
            </a:r>
            <a:r>
              <a:rPr lang="en-GB" sz="1200"/>
              <a:t>(EBL) takes an active participation approach that motivates students with direct decision making and applied analytical thinking</a:t>
            </a:r>
            <a:endParaRPr lang="en-GB" sz="1200">
              <a:cs typeface="Calibri"/>
            </a:endParaRPr>
          </a:p>
          <a:p>
            <a:endParaRPr lang="en-GB" sz="1200"/>
          </a:p>
          <a:p>
            <a:pPr marL="358056" indent="-358056">
              <a:buFont typeface="Arial" panose="020B0604020202020204" pitchFamily="34" charset="0"/>
              <a:buChar char="•"/>
            </a:pPr>
            <a:r>
              <a:rPr lang="en-GB" sz="1200"/>
              <a:t>bridges the practice-theory gap using teaching strategies that requires the student to research and enquire, relate and explain theoretical knowledge to their practice.</a:t>
            </a:r>
            <a:endParaRPr lang="en-GB" sz="1200">
              <a:cs typeface="Calibri"/>
            </a:endParaRPr>
          </a:p>
          <a:p>
            <a:endParaRPr lang="en-GB" sz="1200"/>
          </a:p>
          <a:p>
            <a:pPr marL="358056" indent="-358056">
              <a:buFont typeface="Arial" panose="020B0604020202020204" pitchFamily="34" charset="0"/>
              <a:buChar char="•"/>
            </a:pPr>
            <a:r>
              <a:rPr lang="en-GB" sz="1200"/>
              <a:t>guides students to be competent, reflective, autonomous practitioners, able to think critically, problem solve and respond in a fast paced health environment.</a:t>
            </a:r>
            <a:endParaRPr lang="en-GB" sz="1200">
              <a:cs typeface="Calibri"/>
            </a:endParaRPr>
          </a:p>
          <a:p>
            <a:pPr marL="358056" indent="-358056">
              <a:buFont typeface="Arial" panose="020B0604020202020204" pitchFamily="34" charset="0"/>
              <a:buChar char="•"/>
            </a:pPr>
            <a:endParaRPr lang="en-GB" sz="1200"/>
          </a:p>
          <a:p>
            <a:pPr marL="358056" indent="-358056">
              <a:buFont typeface="Arial" panose="020B0604020202020204" pitchFamily="34" charset="0"/>
              <a:buChar char="•"/>
            </a:pPr>
            <a:r>
              <a:rPr lang="en-GB" sz="1200"/>
              <a:t>constructs learning and knowledge that is contextual, participatory and collaborative emphasising active and cooperative participatory learning.</a:t>
            </a:r>
            <a:r>
              <a:rPr lang="en-GB"/>
              <a:t> </a:t>
            </a:r>
          </a:p>
          <a:p>
            <a:pPr marL="358056" indent="-358056">
              <a:buFont typeface="Arial" panose="020B0604020202020204" pitchFamily="34" charset="0"/>
              <a:buChar char="•"/>
            </a:pPr>
            <a:endParaRPr lang="en-GB">
              <a:cs typeface="Calibri" panose="020F0502020204030204"/>
            </a:endParaRPr>
          </a:p>
          <a:p>
            <a:pPr marL="358056" indent="-358056">
              <a:buFont typeface="Arial" panose="020B0604020202020204" pitchFamily="34" charset="0"/>
              <a:buChar char="•"/>
            </a:pPr>
            <a:r>
              <a:rPr lang="en-GB" sz="1200"/>
              <a:t>is a group-based teaching approach which promotes student learning that is practical, negotiated and allows the</a:t>
            </a:r>
            <a:r>
              <a:rPr lang="en-GB"/>
              <a:t> </a:t>
            </a:r>
            <a:r>
              <a:rPr lang="en-GB" sz="1200"/>
              <a:t> student to develop themselves as future nurse leaders.</a:t>
            </a:r>
            <a:br>
              <a:rPr lang="en-GB" sz="1200">
                <a:cs typeface="+mn-lt"/>
              </a:rPr>
            </a:br>
            <a:endParaRPr lang="en-GB" sz="1200"/>
          </a:p>
          <a:p>
            <a:endParaRPr lang="en-GB" sz="1200"/>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9</a:t>
            </a:fld>
            <a:endParaRPr lang="en-US"/>
          </a:p>
        </p:txBody>
      </p:sp>
    </p:spTree>
    <p:extLst>
      <p:ext uri="{BB962C8B-B14F-4D97-AF65-F5344CB8AC3E}">
        <p14:creationId xmlns:p14="http://schemas.microsoft.com/office/powerpoint/2010/main" val="460427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6" name="Picture 5" descr="A picture containing ax, vector graphics&#10;&#10;Description automatically generated">
            <a:extLst>
              <a:ext uri="{FF2B5EF4-FFF2-40B4-BE49-F238E27FC236}">
                <a16:creationId xmlns:a16="http://schemas.microsoft.com/office/drawing/2014/main" id="{19B06383-A6CB-5648-834D-B48F237057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15" name="Picture 14" descr="Icon&#10;&#10;Description automatically generated with medium confidence">
            <a:extLst>
              <a:ext uri="{FF2B5EF4-FFF2-40B4-BE49-F238E27FC236}">
                <a16:creationId xmlns:a16="http://schemas.microsoft.com/office/drawing/2014/main" id="{D9A59EDF-990B-8A48-B3FB-ACAE78C6B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6" name="Picture 5">
            <a:extLst>
              <a:ext uri="{FF2B5EF4-FFF2-40B4-BE49-F238E27FC236}">
                <a16:creationId xmlns:a16="http://schemas.microsoft.com/office/drawing/2014/main" id="{56B92F50-9F95-3DD5-BC80-B38EC6643E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3" name="Picture 2">
            <a:extLst>
              <a:ext uri="{FF2B5EF4-FFF2-40B4-BE49-F238E27FC236}">
                <a16:creationId xmlns:a16="http://schemas.microsoft.com/office/drawing/2014/main" id="{E277D6D8-AC78-B9F7-2B9D-70AE1B9F40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F43A8CA1-9DD1-0D60-F71C-90D5A4548D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DC83551F-5FB0-9945-E01E-6CB9436CE2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C862E787-6039-F5DB-F87C-ED0C7D4CDD9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hqprint">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descr="Shape&#10;&#10;Description automatically generated">
            <a:extLst>
              <a:ext uri="{FF2B5EF4-FFF2-40B4-BE49-F238E27FC236}">
                <a16:creationId xmlns:a16="http://schemas.microsoft.com/office/drawing/2014/main" id="{C0329EC4-43A1-4C93-CC9C-F8056BDA6D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BE81E722-B8B9-E502-325F-31CBF388DB7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9882BDE7-FAA7-977F-C7D9-567E642A47A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6" name="Picture 45" descr="Shape&#10;&#10;Description automatically generated">
            <a:extLst>
              <a:ext uri="{FF2B5EF4-FFF2-40B4-BE49-F238E27FC236}">
                <a16:creationId xmlns:a16="http://schemas.microsoft.com/office/drawing/2014/main" id="{D0C3721D-6354-0D00-0D29-E1A27C93E6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7" name="TextBox 26">
            <a:extLst>
              <a:ext uri="{FF2B5EF4-FFF2-40B4-BE49-F238E27FC236}">
                <a16:creationId xmlns:a16="http://schemas.microsoft.com/office/drawing/2014/main" id="{35565AC2-DB77-DCDB-808B-BF51C9FFA89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8" name="Text Placeholder 11">
            <a:extLst>
              <a:ext uri="{FF2B5EF4-FFF2-40B4-BE49-F238E27FC236}">
                <a16:creationId xmlns:a16="http://schemas.microsoft.com/office/drawing/2014/main" id="{04A903AE-E2D6-5F9D-50A4-1473F9218254}"/>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9" name="Text Placeholder 11">
            <a:extLst>
              <a:ext uri="{FF2B5EF4-FFF2-40B4-BE49-F238E27FC236}">
                <a16:creationId xmlns:a16="http://schemas.microsoft.com/office/drawing/2014/main" id="{CE01E99E-260A-2E00-5A10-B640DA7C8C9E}"/>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ext Placeholder 4">
            <a:extLst>
              <a:ext uri="{FF2B5EF4-FFF2-40B4-BE49-F238E27FC236}">
                <a16:creationId xmlns:a16="http://schemas.microsoft.com/office/drawing/2014/main" id="{816DAC74-8EE3-1746-99BA-A5E8DA7424EA}"/>
              </a:ext>
            </a:extLst>
          </p:cNvPr>
          <p:cNvSpPr>
            <a:spLocks noGrp="1"/>
          </p:cNvSpPr>
          <p:nvPr>
            <p:ph type="body" sz="quarter" idx="27" hasCustomPrompt="1"/>
          </p:nvPr>
        </p:nvSpPr>
        <p:spPr>
          <a:xfrm>
            <a:off x="3286746" y="156244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9" name="Text Placeholder 11">
            <a:extLst>
              <a:ext uri="{FF2B5EF4-FFF2-40B4-BE49-F238E27FC236}">
                <a16:creationId xmlns:a16="http://schemas.microsoft.com/office/drawing/2014/main" id="{D626BEB0-893F-DB77-7783-7CC66EADF597}"/>
              </a:ext>
            </a:extLst>
          </p:cNvPr>
          <p:cNvSpPr>
            <a:spLocks noGrp="1"/>
          </p:cNvSpPr>
          <p:nvPr>
            <p:ph type="body" sz="quarter" idx="12" hasCustomPrompt="1"/>
          </p:nvPr>
        </p:nvSpPr>
        <p:spPr>
          <a:xfrm>
            <a:off x="887895" y="156244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0" name="Text Placeholder 4">
            <a:extLst>
              <a:ext uri="{FF2B5EF4-FFF2-40B4-BE49-F238E27FC236}">
                <a16:creationId xmlns:a16="http://schemas.microsoft.com/office/drawing/2014/main" id="{034433D2-285A-2138-B801-9350BFC7DFBE}"/>
              </a:ext>
            </a:extLst>
          </p:cNvPr>
          <p:cNvSpPr>
            <a:spLocks noGrp="1"/>
          </p:cNvSpPr>
          <p:nvPr>
            <p:ph type="body" sz="quarter" idx="28" hasCustomPrompt="1"/>
          </p:nvPr>
        </p:nvSpPr>
        <p:spPr>
          <a:xfrm>
            <a:off x="3286746" y="245933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1" name="Text Placeholder 11">
            <a:extLst>
              <a:ext uri="{FF2B5EF4-FFF2-40B4-BE49-F238E27FC236}">
                <a16:creationId xmlns:a16="http://schemas.microsoft.com/office/drawing/2014/main" id="{2B0C5214-C8B5-BB5C-400E-6D335A90D847}"/>
              </a:ext>
            </a:extLst>
          </p:cNvPr>
          <p:cNvSpPr>
            <a:spLocks noGrp="1"/>
          </p:cNvSpPr>
          <p:nvPr>
            <p:ph type="body" sz="quarter" idx="29" hasCustomPrompt="1"/>
          </p:nvPr>
        </p:nvSpPr>
        <p:spPr>
          <a:xfrm>
            <a:off x="887895" y="245933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2" name="Text Placeholder 4">
            <a:extLst>
              <a:ext uri="{FF2B5EF4-FFF2-40B4-BE49-F238E27FC236}">
                <a16:creationId xmlns:a16="http://schemas.microsoft.com/office/drawing/2014/main" id="{08C2F145-D295-DD87-F65F-5B20EF149970}"/>
              </a:ext>
            </a:extLst>
          </p:cNvPr>
          <p:cNvSpPr>
            <a:spLocks noGrp="1"/>
          </p:cNvSpPr>
          <p:nvPr>
            <p:ph type="body" sz="quarter" idx="30" hasCustomPrompt="1"/>
          </p:nvPr>
        </p:nvSpPr>
        <p:spPr>
          <a:xfrm>
            <a:off x="3286746" y="335622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3" name="Text Placeholder 11">
            <a:extLst>
              <a:ext uri="{FF2B5EF4-FFF2-40B4-BE49-F238E27FC236}">
                <a16:creationId xmlns:a16="http://schemas.microsoft.com/office/drawing/2014/main" id="{F7C453FF-E315-37FD-0D9E-C09E04B12F7A}"/>
              </a:ext>
            </a:extLst>
          </p:cNvPr>
          <p:cNvSpPr>
            <a:spLocks noGrp="1"/>
          </p:cNvSpPr>
          <p:nvPr>
            <p:ph type="body" sz="quarter" idx="31" hasCustomPrompt="1"/>
          </p:nvPr>
        </p:nvSpPr>
        <p:spPr>
          <a:xfrm>
            <a:off x="887895" y="335622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4" name="Text Placeholder 4">
            <a:extLst>
              <a:ext uri="{FF2B5EF4-FFF2-40B4-BE49-F238E27FC236}">
                <a16:creationId xmlns:a16="http://schemas.microsoft.com/office/drawing/2014/main" id="{F8F9FC77-DF8B-FDB1-2221-949F35B1E2DE}"/>
              </a:ext>
            </a:extLst>
          </p:cNvPr>
          <p:cNvSpPr>
            <a:spLocks noGrp="1"/>
          </p:cNvSpPr>
          <p:nvPr>
            <p:ph type="body" sz="quarter" idx="32" hasCustomPrompt="1"/>
          </p:nvPr>
        </p:nvSpPr>
        <p:spPr>
          <a:xfrm>
            <a:off x="3286746" y="4249549"/>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F2515635-1F1A-5EC5-9397-A7584981B605}"/>
              </a:ext>
            </a:extLst>
          </p:cNvPr>
          <p:cNvSpPr>
            <a:spLocks noGrp="1"/>
          </p:cNvSpPr>
          <p:nvPr>
            <p:ph type="body" sz="quarter" idx="33" hasCustomPrompt="1"/>
          </p:nvPr>
        </p:nvSpPr>
        <p:spPr>
          <a:xfrm>
            <a:off x="887895" y="4249549"/>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0038A61E-8EEC-4C75-BEA9-1D778217E5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6567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0" name="Picture 9">
            <a:extLst>
              <a:ext uri="{FF2B5EF4-FFF2-40B4-BE49-F238E27FC236}">
                <a16:creationId xmlns:a16="http://schemas.microsoft.com/office/drawing/2014/main" id="{A5120FCC-CC4A-3A7F-C514-F426FF9B0A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Pink">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EB22FC-8717-3ACD-B1AA-0DDD82CD2B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6" name="TextBox 35">
            <a:extLst>
              <a:ext uri="{FF2B5EF4-FFF2-40B4-BE49-F238E27FC236}">
                <a16:creationId xmlns:a16="http://schemas.microsoft.com/office/drawing/2014/main" id="{4A74F5EC-4A0A-EE9E-CEEC-0C8B1DEDD4A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4" name="Text Placeholder 11">
            <a:extLst>
              <a:ext uri="{FF2B5EF4-FFF2-40B4-BE49-F238E27FC236}">
                <a16:creationId xmlns:a16="http://schemas.microsoft.com/office/drawing/2014/main" id="{9EC74F6E-3E12-4CC9-3CF9-A0A016ADF3D3}"/>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8" name="Text Placeholder 11">
            <a:extLst>
              <a:ext uri="{FF2B5EF4-FFF2-40B4-BE49-F238E27FC236}">
                <a16:creationId xmlns:a16="http://schemas.microsoft.com/office/drawing/2014/main" id="{DAC45FAB-EC84-4094-4E00-5D39E06DC8EF}"/>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7971CCC8-8887-2D6D-F859-840625714F85}"/>
              </a:ext>
            </a:extLst>
          </p:cNvPr>
          <p:cNvSpPr>
            <a:spLocks noGrp="1"/>
          </p:cNvSpPr>
          <p:nvPr>
            <p:ph type="body" sz="quarter" idx="27" hasCustomPrompt="1"/>
          </p:nvPr>
        </p:nvSpPr>
        <p:spPr>
          <a:xfrm>
            <a:off x="3286746" y="156244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93C70281-93BC-78B1-39A7-6A9CC94228F5}"/>
              </a:ext>
            </a:extLst>
          </p:cNvPr>
          <p:cNvSpPr>
            <a:spLocks noGrp="1"/>
          </p:cNvSpPr>
          <p:nvPr>
            <p:ph type="body" sz="quarter" idx="12" hasCustomPrompt="1"/>
          </p:nvPr>
        </p:nvSpPr>
        <p:spPr>
          <a:xfrm>
            <a:off x="887895" y="156244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41913BF3-8DA6-86CE-9297-CF7440C214D0}"/>
              </a:ext>
            </a:extLst>
          </p:cNvPr>
          <p:cNvSpPr>
            <a:spLocks noGrp="1"/>
          </p:cNvSpPr>
          <p:nvPr>
            <p:ph type="body" sz="quarter" idx="28" hasCustomPrompt="1"/>
          </p:nvPr>
        </p:nvSpPr>
        <p:spPr>
          <a:xfrm>
            <a:off x="3286746" y="245933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9" name="Text Placeholder 11">
            <a:extLst>
              <a:ext uri="{FF2B5EF4-FFF2-40B4-BE49-F238E27FC236}">
                <a16:creationId xmlns:a16="http://schemas.microsoft.com/office/drawing/2014/main" id="{F6994FB5-5FB6-3649-0B5C-0DE7371587EE}"/>
              </a:ext>
            </a:extLst>
          </p:cNvPr>
          <p:cNvSpPr>
            <a:spLocks noGrp="1"/>
          </p:cNvSpPr>
          <p:nvPr>
            <p:ph type="body" sz="quarter" idx="29" hasCustomPrompt="1"/>
          </p:nvPr>
        </p:nvSpPr>
        <p:spPr>
          <a:xfrm>
            <a:off x="887895" y="245933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0" name="Text Placeholder 4">
            <a:extLst>
              <a:ext uri="{FF2B5EF4-FFF2-40B4-BE49-F238E27FC236}">
                <a16:creationId xmlns:a16="http://schemas.microsoft.com/office/drawing/2014/main" id="{480BC2B6-2F32-2B89-2F65-DEDFE06C5F29}"/>
              </a:ext>
            </a:extLst>
          </p:cNvPr>
          <p:cNvSpPr>
            <a:spLocks noGrp="1"/>
          </p:cNvSpPr>
          <p:nvPr>
            <p:ph type="body" sz="quarter" idx="30" hasCustomPrompt="1"/>
          </p:nvPr>
        </p:nvSpPr>
        <p:spPr>
          <a:xfrm>
            <a:off x="3286746" y="335622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3" name="Text Placeholder 11">
            <a:extLst>
              <a:ext uri="{FF2B5EF4-FFF2-40B4-BE49-F238E27FC236}">
                <a16:creationId xmlns:a16="http://schemas.microsoft.com/office/drawing/2014/main" id="{EF834E28-71E5-8B57-FCC7-46E2FEE233DD}"/>
              </a:ext>
            </a:extLst>
          </p:cNvPr>
          <p:cNvSpPr>
            <a:spLocks noGrp="1"/>
          </p:cNvSpPr>
          <p:nvPr>
            <p:ph type="body" sz="quarter" idx="31" hasCustomPrompt="1"/>
          </p:nvPr>
        </p:nvSpPr>
        <p:spPr>
          <a:xfrm>
            <a:off x="887895" y="335622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1984B553-0CF7-BBE3-8247-C11CDDCFA73B}"/>
              </a:ext>
            </a:extLst>
          </p:cNvPr>
          <p:cNvSpPr>
            <a:spLocks noGrp="1"/>
          </p:cNvSpPr>
          <p:nvPr>
            <p:ph type="body" sz="quarter" idx="32" hasCustomPrompt="1"/>
          </p:nvPr>
        </p:nvSpPr>
        <p:spPr>
          <a:xfrm>
            <a:off x="3286746" y="4249549"/>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9" name="Text Placeholder 11">
            <a:extLst>
              <a:ext uri="{FF2B5EF4-FFF2-40B4-BE49-F238E27FC236}">
                <a16:creationId xmlns:a16="http://schemas.microsoft.com/office/drawing/2014/main" id="{01AC7231-C3AA-8DB0-7055-96197A3F30DA}"/>
              </a:ext>
            </a:extLst>
          </p:cNvPr>
          <p:cNvSpPr>
            <a:spLocks noGrp="1"/>
          </p:cNvSpPr>
          <p:nvPr>
            <p:ph type="body" sz="quarter" idx="33" hasCustomPrompt="1"/>
          </p:nvPr>
        </p:nvSpPr>
        <p:spPr>
          <a:xfrm>
            <a:off x="887895" y="4249549"/>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50A13F6E-990E-0A78-4C9F-27E409D5E4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64739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1E32E92A-D60B-13B9-30ED-6BA5F1EDCED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D09E5BE0-09DA-15C3-2ADE-E1DB04ED1C1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AA34D264-D08C-0201-6BF1-636745F0544D}"/>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230135D4-803B-4DF5-9DDF-8CFC64C30466}"/>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C9476F1-805D-12F6-C40A-921E21A365D0}"/>
              </a:ext>
            </a:extLst>
          </p:cNvPr>
          <p:cNvSpPr>
            <a:spLocks noGrp="1"/>
          </p:cNvSpPr>
          <p:nvPr>
            <p:ph type="body" sz="quarter" idx="27" hasCustomPrompt="1"/>
          </p:nvPr>
        </p:nvSpPr>
        <p:spPr>
          <a:xfrm>
            <a:off x="3286746" y="156244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F1B542CF-469A-BF23-4EF9-B73FE940A59B}"/>
              </a:ext>
            </a:extLst>
          </p:cNvPr>
          <p:cNvSpPr>
            <a:spLocks noGrp="1"/>
          </p:cNvSpPr>
          <p:nvPr>
            <p:ph type="body" sz="quarter" idx="12" hasCustomPrompt="1"/>
          </p:nvPr>
        </p:nvSpPr>
        <p:spPr>
          <a:xfrm>
            <a:off x="887895" y="156244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AC7EF676-AF43-70E8-FB03-904CA94EC6E6}"/>
              </a:ext>
            </a:extLst>
          </p:cNvPr>
          <p:cNvSpPr>
            <a:spLocks noGrp="1"/>
          </p:cNvSpPr>
          <p:nvPr>
            <p:ph type="body" sz="quarter" idx="28" hasCustomPrompt="1"/>
          </p:nvPr>
        </p:nvSpPr>
        <p:spPr>
          <a:xfrm>
            <a:off x="3286746" y="245933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A31A30F3-E0AB-4333-FC27-1CA81121A4A7}"/>
              </a:ext>
            </a:extLst>
          </p:cNvPr>
          <p:cNvSpPr>
            <a:spLocks noGrp="1"/>
          </p:cNvSpPr>
          <p:nvPr>
            <p:ph type="body" sz="quarter" idx="29" hasCustomPrompt="1"/>
          </p:nvPr>
        </p:nvSpPr>
        <p:spPr>
          <a:xfrm>
            <a:off x="887895" y="245933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CC6F3B42-12FA-AB16-C752-2D3AA399C58E}"/>
              </a:ext>
            </a:extLst>
          </p:cNvPr>
          <p:cNvSpPr>
            <a:spLocks noGrp="1"/>
          </p:cNvSpPr>
          <p:nvPr>
            <p:ph type="body" sz="quarter" idx="30" hasCustomPrompt="1"/>
          </p:nvPr>
        </p:nvSpPr>
        <p:spPr>
          <a:xfrm>
            <a:off x="3286746" y="335622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3CBCFE3C-98F5-4CBE-B476-7DA12DB92E19}"/>
              </a:ext>
            </a:extLst>
          </p:cNvPr>
          <p:cNvSpPr>
            <a:spLocks noGrp="1"/>
          </p:cNvSpPr>
          <p:nvPr>
            <p:ph type="body" sz="quarter" idx="31" hasCustomPrompt="1"/>
          </p:nvPr>
        </p:nvSpPr>
        <p:spPr>
          <a:xfrm>
            <a:off x="887895" y="335622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BBBEC787-2362-ECDC-D4F9-5B3386B2171D}"/>
              </a:ext>
            </a:extLst>
          </p:cNvPr>
          <p:cNvSpPr>
            <a:spLocks noGrp="1"/>
          </p:cNvSpPr>
          <p:nvPr>
            <p:ph type="body" sz="quarter" idx="32" hasCustomPrompt="1"/>
          </p:nvPr>
        </p:nvSpPr>
        <p:spPr>
          <a:xfrm>
            <a:off x="3286746" y="4249549"/>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5316AE4E-85A5-6332-E3F9-F94D35286018}"/>
              </a:ext>
            </a:extLst>
          </p:cNvPr>
          <p:cNvSpPr>
            <a:spLocks noGrp="1"/>
          </p:cNvSpPr>
          <p:nvPr>
            <p:ph type="body" sz="quarter" idx="33" hasCustomPrompt="1"/>
          </p:nvPr>
        </p:nvSpPr>
        <p:spPr>
          <a:xfrm>
            <a:off x="887895" y="4249549"/>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CCC5A9CB-7D48-8157-98FB-8DDE574282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527288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C107E3E2-7CA3-497F-C4E8-4ECE3460E5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79354D40-47DC-D0C5-0F01-EEB0033AE1B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descr="Shape&#10;&#10;Description automatically generated">
            <a:extLst>
              <a:ext uri="{FF2B5EF4-FFF2-40B4-BE49-F238E27FC236}">
                <a16:creationId xmlns:a16="http://schemas.microsoft.com/office/drawing/2014/main" id="{5BD7FBF3-7226-2149-BBD3-0981851732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descr="Shape&#10;&#10;Description automatically generated">
            <a:extLst>
              <a:ext uri="{FF2B5EF4-FFF2-40B4-BE49-F238E27FC236}">
                <a16:creationId xmlns:a16="http://schemas.microsoft.com/office/drawing/2014/main" id="{0CDFCC4E-7800-CD8E-7918-FDBF10EDE74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33737999-24D0-181D-1A61-AC08BB38727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93273484-F508-2B81-CCEE-DC47E2E8AA6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E7CE728F-49CA-84A7-E5AB-C974D1AEDD7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0714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2C2B24-B59D-4045-B95F-60BA9A01695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52BFE576-A66B-7FC2-2AF8-D9E087E5F717}"/>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D86881BD-54AC-7487-0941-5BB9151601CA}"/>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4D97A87F-8E6A-F78D-2518-1700657A7FBA}"/>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2B87BCE-4110-4945-8965-86EF471BD5C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45EC8079-8BCF-9E9A-455F-1A5CAC815545}"/>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FE5E9D17-411D-CACE-6EE7-57DAEF36B31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618EF7DC-1E5C-B9D3-A788-F0B8F2A68CC1}"/>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D8397020-D060-3469-F5C7-9C6951DC40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403446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Purpl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0BCA8-BFE1-BD4C-8A2B-F873ACAEF21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14" name="Round Single Corner of Rectangle 6">
            <a:extLst>
              <a:ext uri="{FF2B5EF4-FFF2-40B4-BE49-F238E27FC236}">
                <a16:creationId xmlns:a16="http://schemas.microsoft.com/office/drawing/2014/main" id="{5EE03332-6A33-A4DC-1B53-C8E0ED83CF34}"/>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92594254-34B5-3D2F-8C9E-B4CF5619E4EB}"/>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1CFF534-4266-FB7E-ECB3-915EBA7E4778}"/>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8C870DDD-0474-0E67-8EE1-F6A7B942272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AE9ED43E-DEDD-8388-30B6-DA88176A2417}"/>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C195E836-04B5-EA96-187B-20C706FCC954}"/>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AABAC910-D562-B43B-D4A6-4369B25191CE}"/>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6FF0F5AD-4BE6-BBAC-FF77-2F097EAFB74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749010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7FB0-A487-634A-AFFC-B0FA0F1077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F81D5E62-54E8-91C1-B1DC-3631E16FFAEC}"/>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0AD0970C-6421-A42E-0F95-DCB033DB9EB2}"/>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6478310-0DF0-9183-8E4A-BBB12EE20402}"/>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5CD6409-287B-3038-1114-7628DCD1F30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67A0FF1C-9422-2209-7C7A-E0A2D747B0D6}"/>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8F9F0D77-12CE-8ADC-96D3-AC1745EFF62B}"/>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1B19F31F-971E-506B-20EB-7212F8B7630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B164D58C-7E2C-1D06-ADA7-F5674CBBA5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204871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a:extLst>
              <a:ext uri="{FF2B5EF4-FFF2-40B4-BE49-F238E27FC236}">
                <a16:creationId xmlns:a16="http://schemas.microsoft.com/office/drawing/2014/main" id="{29CE6791-6943-5FBB-05FB-1A9D07641C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7385AEC4-EBBA-C3A3-FD7A-51462A6741B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5" name="Picture 4">
            <a:extLst>
              <a:ext uri="{FF2B5EF4-FFF2-40B4-BE49-F238E27FC236}">
                <a16:creationId xmlns:a16="http://schemas.microsoft.com/office/drawing/2014/main" id="{F0A5799F-4450-D641-6D3B-A51039A1BA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AE20E4E4-97AB-AEA3-6D02-C48C3A3955A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BC375DCD-8A35-6E2A-7777-4913F0D9E3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07E50EC8-E5C7-AD40-90E5-430C56B16F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4" name="TextBox 23">
            <a:extLst>
              <a:ext uri="{FF2B5EF4-FFF2-40B4-BE49-F238E27FC236}">
                <a16:creationId xmlns:a16="http://schemas.microsoft.com/office/drawing/2014/main" id="{522A1E28-041A-B3F5-D5FB-EABC446DAE3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79E53758-70FE-82C4-D263-CEB4A490DCD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229558BF-A54E-47FA-68A6-97DFAB2933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888213F3-4453-A554-A2A2-1E2477D6A2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A3F67D83-3C78-2D8B-3E9F-0E71A70E5D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9DCE3FF2-F47F-EF71-B12F-36613C1F63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228F1C98-6D29-CDD1-9F34-084D00E4780D}"/>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23E29D13-EA58-AF0C-F53B-7FE980EA81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6" name="Picture 5">
            <a:extLst>
              <a:ext uri="{FF2B5EF4-FFF2-40B4-BE49-F238E27FC236}">
                <a16:creationId xmlns:a16="http://schemas.microsoft.com/office/drawing/2014/main" id="{42839B76-F1F4-ABE0-B271-269A14D89C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5"/>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5"/>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4297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4" name="Picture 3">
            <a:extLst>
              <a:ext uri="{FF2B5EF4-FFF2-40B4-BE49-F238E27FC236}">
                <a16:creationId xmlns:a16="http://schemas.microsoft.com/office/drawing/2014/main" id="{F3CA3B15-FDB0-6BAF-7722-3ADC97D79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94736973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CE42D851-F4FE-DD9C-A5B5-B23A9EB91216}"/>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a:extLst>
              <a:ext uri="{FF2B5EF4-FFF2-40B4-BE49-F238E27FC236}">
                <a16:creationId xmlns:a16="http://schemas.microsoft.com/office/drawing/2014/main" id="{B8D31F90-8357-19E5-2E72-2AA536F883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descr="Icon&#10;&#10;Description automatically generated with medium confidence">
            <a:extLst>
              <a:ext uri="{FF2B5EF4-FFF2-40B4-BE49-F238E27FC236}">
                <a16:creationId xmlns:a16="http://schemas.microsoft.com/office/drawing/2014/main" id="{C3B3B649-1EB8-9846-A24F-3002667E74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8F0E0-0334-005F-5AE6-97F8EFADF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74300" y="2329941"/>
            <a:ext cx="6043400" cy="2605997"/>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descr="Shape&#10;&#10;Description automatically generated with medium confidence">
            <a:extLst>
              <a:ext uri="{FF2B5EF4-FFF2-40B4-BE49-F238E27FC236}">
                <a16:creationId xmlns:a16="http://schemas.microsoft.com/office/drawing/2014/main" id="{2B25C514-5CFA-FD4E-BB21-038E4D8FF8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4" name="Picture 3">
            <a:extLst>
              <a:ext uri="{FF2B5EF4-FFF2-40B4-BE49-F238E27FC236}">
                <a16:creationId xmlns:a16="http://schemas.microsoft.com/office/drawing/2014/main" id="{F3CA3B15-FDB0-6BAF-7722-3ADC97D79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3" name="Picture 2">
            <a:extLst>
              <a:ext uri="{FF2B5EF4-FFF2-40B4-BE49-F238E27FC236}">
                <a16:creationId xmlns:a16="http://schemas.microsoft.com/office/drawing/2014/main" id="{E277D6D8-AC78-B9F7-2B9D-70AE1B9F40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62676280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10;&#10;Description automatically generated">
            <a:extLst>
              <a:ext uri="{FF2B5EF4-FFF2-40B4-BE49-F238E27FC236}">
                <a16:creationId xmlns:a16="http://schemas.microsoft.com/office/drawing/2014/main" id="{331C3DB8-28FE-CD4A-AC01-87EE1020C5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 vector graphics&#10;&#10;Description automatically generated">
            <a:extLst>
              <a:ext uri="{FF2B5EF4-FFF2-40B4-BE49-F238E27FC236}">
                <a16:creationId xmlns:a16="http://schemas.microsoft.com/office/drawing/2014/main" id="{044E638D-6AD4-9B4C-B7A9-1F0500BFE0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1/10/2025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9" r:id="rId12"/>
    <p:sldLayoutId id="2147483842" r:id="rId13"/>
    <p:sldLayoutId id="2147483918"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93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mc.org.uk/registration/joining-the-register/health-and-character/"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hyperlink" Target="https://www.sqa.org.uk/sqa/96426.html"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https://www.sqa.org.uk/sqa/57681.html" TargetMode="External"/><Relationship Id="rId2" Type="http://schemas.openxmlformats.org/officeDocument/2006/relationships/hyperlink" Target="https://www.sqa.org.uk/eshop/OrderReplacements.htm;jsessionid=37A7CFE8A7AA90F7EF3F474E7F28AEEA.sqa?_flowExecutionKey=_c095FA6F2-1013-FD59-40ED-B17DAFFFB51C_k43B786DB-133A-4D85-9E5E-19ACB96A9BE2" TargetMode="Externa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sqa.org.uk/cs8/content/signup_input.action" TargetMode="External"/><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0.xml.rels><?xml version="1.0" encoding="UTF-8" standalone="yes"?>
<Relationships xmlns="http://schemas.openxmlformats.org/package/2006/relationships"><Relationship Id="rId3" Type="http://schemas.openxmlformats.org/officeDocument/2006/relationships/hyperlink" Target="https://www.qaa.ac.uk/docs/qaa/quality-code/qualifications-can-cross-boundaries.pdf"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enic.org.uk/Qualifications/SOC/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image" Target="../media/image43.png"/><Relationship Id="rId4" Type="http://schemas.openxmlformats.org/officeDocument/2006/relationships/hyperlink" Target="https://enic.org.uk/Qualifications/FAQ.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dumgal.ac.uk/courses/numeracy-scqf-level-5" TargetMode="External"/><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hyperlink" Target="mailto:Zita.McNaught@nhs.scot" TargetMode="External"/><Relationship Id="rId5" Type="http://schemas.openxmlformats.org/officeDocument/2006/relationships/hyperlink" Target="https://dundeeandangus.ac.uk/courses/ctmaan24-x-1da/" TargetMode="External"/><Relationship Id="rId4" Type="http://schemas.openxmlformats.org/officeDocument/2006/relationships/hyperlink" Target="mailto:info@fife.ac.uk"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dumgal.ac.uk/courses/literature-1-scqf-level-6" TargetMode="Externa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hyperlink" Target="https://www5.open.ac.uk/scotland/partnerships/employers/nursing?nocache=65423ff90ed1d" TargetMode="External"/><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hyperlink" Target="https://forms.office.com/pages/responsepage.aspx?id=VdQuDq-WAEG-06jl_ZgWhe01KNnHAutJoixkpJbHuY1UQUJURjczNzc0N1k2TlkxVklHQ0NJRVZSOC4u"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5.open.ac.uk/scotland/sites/www.open.ac.uk.scotland/files/files/Scotland%20Nursing%20Programme%20-%20information%20for%202025%20entry%20.pdf" TargetMode="External"/><Relationship Id="rId2" Type="http://schemas.openxmlformats.org/officeDocument/2006/relationships/hyperlink" Target="https://www5.open.ac.uk/scotland/partnerships/employers/nursing?nocache=65423ff90ed1d" TargetMode="External"/><Relationship Id="rId1" Type="http://schemas.openxmlformats.org/officeDocument/2006/relationships/slideLayout" Target="../slideLayouts/slideLayout38.xml"/><Relationship Id="rId5" Type="http://schemas.openxmlformats.org/officeDocument/2006/relationships/image" Target="../media/image44.png"/><Relationship Id="rId4" Type="http://schemas.openxmlformats.org/officeDocument/2006/relationships/hyperlink" Target="https://www.open.ac.uk/courses/nursing-healthcare/degrees/bsc-nursing-r3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ur01.safelinks.protection.outlook.com/?url=https%3A%2F%2Fforms.office.com%2Fpages%2Fresponsepage.aspx%3Fid%3DVdQuDq-WAEG-06jl_ZgWhe01KNnHAutJoixkpJbHuY1UQUJURjczNzc0N1k2TlkxVklHQ0NJRVZSOC4u&amp;data=05%7C02%7Ckelly.hay3%40nhs.scot%7C3486d30a267a4f3d22e208dd31576fc9%7C10efe0bda0304bca809cb5e6745e499a%7C0%7C0%7C638720973776825502%7CUnknown%7CTWFpbGZsb3d8eyJFbXB0eU1hcGkiOnRydWUsIlYiOiIwLjAuMDAwMCIsIlAiOiJXaW4zMiIsIkFOIjoiTWFpbCIsIldUIjoyfQ%3D%3D%7C0%7C%7C%7C&amp;sdata=W54nY1ibAKQXTNqxy0%2FLPDKskYVWTYK3jHrRyoyB1%2F0%3D&amp;reserved=0" TargetMode="External"/><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mailto:fiona.ewart@open.ac.uk" TargetMode="External"/><Relationship Id="rId3" Type="http://schemas.openxmlformats.org/officeDocument/2006/relationships/hyperlink" Target="mailto:tamsin.smith@open.ac.uk" TargetMode="External"/><Relationship Id="rId7" Type="http://schemas.openxmlformats.org/officeDocument/2006/relationships/hyperlink" Target="mailto:rhona.mcinnes@open.ac.uk" TargetMode="External"/><Relationship Id="rId2" Type="http://schemas.openxmlformats.org/officeDocument/2006/relationships/image" Target="../media/image46.jpeg"/><Relationship Id="rId1" Type="http://schemas.openxmlformats.org/officeDocument/2006/relationships/slideLayout" Target="../slideLayouts/slideLayout38.xml"/><Relationship Id="rId6" Type="http://schemas.openxmlformats.org/officeDocument/2006/relationships/hyperlink" Target="mailto:rachel.hitchcock@open.ac.uk" TargetMode="External"/><Relationship Id="rId5" Type="http://schemas.openxmlformats.org/officeDocument/2006/relationships/hyperlink" Target="mailto:lyndsey.blake@open.ac.uk" TargetMode="External"/><Relationship Id="rId4" Type="http://schemas.openxmlformats.org/officeDocument/2006/relationships/hyperlink" Target="mailto:Scotland-Nursing-Applications@open.ac.u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15B165D-1A9C-5FFB-49B6-F23E72005429}"/>
              </a:ext>
            </a:extLst>
          </p:cNvPr>
          <p:cNvSpPr>
            <a:spLocks noGrp="1"/>
          </p:cNvSpPr>
          <p:nvPr>
            <p:ph type="pic" sz="quarter" idx="10"/>
          </p:nvPr>
        </p:nvSpPr>
        <p:spPr/>
        <p:txBody>
          <a:bodyPr/>
          <a:lstStyle/>
          <a:p>
            <a:endParaRPr lang="en-GB"/>
          </a:p>
        </p:txBody>
      </p:sp>
      <p:sp>
        <p:nvSpPr>
          <p:cNvPr id="13" name="Text Placeholder 12">
            <a:extLst>
              <a:ext uri="{FF2B5EF4-FFF2-40B4-BE49-F238E27FC236}">
                <a16:creationId xmlns:a16="http://schemas.microsoft.com/office/drawing/2014/main" id="{0D789673-899B-9530-E06E-2CBEAAC5BBD3}"/>
              </a:ext>
            </a:extLst>
          </p:cNvPr>
          <p:cNvSpPr>
            <a:spLocks noGrp="1"/>
          </p:cNvSpPr>
          <p:nvPr>
            <p:ph type="body" sz="quarter" idx="11"/>
          </p:nvPr>
        </p:nvSpPr>
        <p:spPr/>
        <p:txBody>
          <a:bodyPr/>
          <a:lstStyle/>
          <a:p>
            <a:r>
              <a:rPr lang="en-GB"/>
              <a:t>BSc (Hons) Nursing</a:t>
            </a:r>
          </a:p>
        </p:txBody>
      </p:sp>
      <p:sp>
        <p:nvSpPr>
          <p:cNvPr id="14" name="Text Placeholder 13">
            <a:extLst>
              <a:ext uri="{FF2B5EF4-FFF2-40B4-BE49-F238E27FC236}">
                <a16:creationId xmlns:a16="http://schemas.microsoft.com/office/drawing/2014/main" id="{D8CD1315-511B-208A-9EE2-C5935CBD0492}"/>
              </a:ext>
            </a:extLst>
          </p:cNvPr>
          <p:cNvSpPr>
            <a:spLocks noGrp="1"/>
          </p:cNvSpPr>
          <p:nvPr>
            <p:ph type="body" sz="quarter" idx="12"/>
          </p:nvPr>
        </p:nvSpPr>
        <p:spPr/>
        <p:txBody>
          <a:bodyPr/>
          <a:lstStyle/>
          <a:p>
            <a:r>
              <a:rPr lang="en-GB" dirty="0"/>
              <a:t>Pre-registration Nursing Programme</a:t>
            </a:r>
          </a:p>
        </p:txBody>
      </p:sp>
      <p:sp>
        <p:nvSpPr>
          <p:cNvPr id="15" name="Text Placeholder 14">
            <a:extLst>
              <a:ext uri="{FF2B5EF4-FFF2-40B4-BE49-F238E27FC236}">
                <a16:creationId xmlns:a16="http://schemas.microsoft.com/office/drawing/2014/main" id="{B9CB7B41-81B8-6BFF-0525-1938D1A1CE42}"/>
              </a:ext>
            </a:extLst>
          </p:cNvPr>
          <p:cNvSpPr>
            <a:spLocks noGrp="1"/>
          </p:cNvSpPr>
          <p:nvPr>
            <p:ph type="body" sz="quarter" idx="13"/>
          </p:nvPr>
        </p:nvSpPr>
        <p:spPr/>
        <p:txBody>
          <a:bodyPr/>
          <a:lstStyle/>
          <a:p>
            <a:r>
              <a:rPr lang="en-GB" dirty="0"/>
              <a:t>Margaret Crowley . </a:t>
            </a:r>
            <a:r>
              <a:rPr lang="en-GB"/>
              <a:t>NHSGGC </a:t>
            </a:r>
            <a:endParaRPr lang="en-GB" dirty="0"/>
          </a:p>
        </p:txBody>
      </p:sp>
      <p:sp>
        <p:nvSpPr>
          <p:cNvPr id="16" name="Text Placeholder 15">
            <a:extLst>
              <a:ext uri="{FF2B5EF4-FFF2-40B4-BE49-F238E27FC236}">
                <a16:creationId xmlns:a16="http://schemas.microsoft.com/office/drawing/2014/main" id="{1B9BFCD4-E09E-2A27-E5D0-B1F353A01007}"/>
              </a:ext>
            </a:extLst>
          </p:cNvPr>
          <p:cNvSpPr>
            <a:spLocks noGrp="1"/>
          </p:cNvSpPr>
          <p:nvPr>
            <p:ph type="body" sz="quarter" idx="14"/>
          </p:nvPr>
        </p:nvSpPr>
        <p:spPr/>
        <p:txBody>
          <a:bodyPr/>
          <a:lstStyle/>
          <a:p>
            <a:r>
              <a:rPr lang="en-US" sz="1600" b="1"/>
              <a:t>School of Health, Wellbeing and Social Care</a:t>
            </a:r>
            <a:endParaRPr lang="en-GB" sz="1600" b="1">
              <a:latin typeface="+mj-lt"/>
              <a:ea typeface="Calibri" charset="0"/>
              <a:cs typeface="Calibri" charset="0"/>
            </a:endParaRPr>
          </a:p>
          <a:p>
            <a:endParaRPr lang="en-GB"/>
          </a:p>
        </p:txBody>
      </p:sp>
      <p:sp>
        <p:nvSpPr>
          <p:cNvPr id="17" name="Text Placeholder 16">
            <a:extLst>
              <a:ext uri="{FF2B5EF4-FFF2-40B4-BE49-F238E27FC236}">
                <a16:creationId xmlns:a16="http://schemas.microsoft.com/office/drawing/2014/main" id="{ABAA5B4B-CAD8-F5E1-CB15-D341B6570DAE}"/>
              </a:ext>
            </a:extLst>
          </p:cNvPr>
          <p:cNvSpPr>
            <a:spLocks noGrp="1"/>
          </p:cNvSpPr>
          <p:nvPr>
            <p:ph type="body" sz="quarter" idx="15"/>
          </p:nvPr>
        </p:nvSpPr>
        <p:spPr/>
        <p:txBody>
          <a:bodyPr vert="horz" lIns="91440" tIns="45720" rIns="91440" bIns="45720" rtlCol="0" anchor="t">
            <a:noAutofit/>
          </a:bodyPr>
          <a:lstStyle/>
          <a:p>
            <a:r>
              <a:rPr lang="en-GB">
                <a:latin typeface="Poppins"/>
                <a:cs typeface="Poppins"/>
              </a:rPr>
              <a:t>December 2024 – January 2025</a:t>
            </a:r>
            <a:endParaRPr lang="en-GB"/>
          </a:p>
        </p:txBody>
      </p:sp>
      <p:sp>
        <p:nvSpPr>
          <p:cNvPr id="5" name="Title 4">
            <a:extLst>
              <a:ext uri="{FF2B5EF4-FFF2-40B4-BE49-F238E27FC236}">
                <a16:creationId xmlns:a16="http://schemas.microsoft.com/office/drawing/2014/main" id="{F2DDCAEF-2B9E-43D9-A574-2C63CC5D7750}"/>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sz="2000">
                <a:latin typeface="Poppins SemiBold" panose="00000700000000000000" pitchFamily="2" charset="0"/>
                <a:cs typeface="Poppins SemiBold" panose="00000700000000000000" pitchFamily="2" charset="0"/>
              </a:rPr>
              <a:t>Front Cover Title 2</a:t>
            </a:r>
          </a:p>
        </p:txBody>
      </p:sp>
    </p:spTree>
    <p:extLst>
      <p:ext uri="{BB962C8B-B14F-4D97-AF65-F5344CB8AC3E}">
        <p14:creationId xmlns:p14="http://schemas.microsoft.com/office/powerpoint/2010/main" val="223522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Practice Learning Pathways (PLPs)</a:t>
            </a:r>
          </a:p>
        </p:txBody>
      </p:sp>
      <p:graphicFrame>
        <p:nvGraphicFramePr>
          <p:cNvPr id="6" name="Diagram 5">
            <a:extLst>
              <a:ext uri="{FF2B5EF4-FFF2-40B4-BE49-F238E27FC236}">
                <a16:creationId xmlns:a16="http://schemas.microsoft.com/office/drawing/2014/main" id="{25A720D4-9A5A-45C5-A635-CEF0B8608AD1}"/>
              </a:ext>
            </a:extLst>
          </p:cNvPr>
          <p:cNvGraphicFramePr/>
          <p:nvPr>
            <p:extLst>
              <p:ext uri="{D42A27DB-BD31-4B8C-83A1-F6EECF244321}">
                <p14:modId xmlns:p14="http://schemas.microsoft.com/office/powerpoint/2010/main" val="2491954397"/>
              </p:ext>
            </p:extLst>
          </p:nvPr>
        </p:nvGraphicFramePr>
        <p:xfrm>
          <a:off x="1957192" y="1269388"/>
          <a:ext cx="9320824" cy="5358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82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a:xfrm>
            <a:off x="291444" y="145097"/>
            <a:ext cx="10766703" cy="497161"/>
          </a:xfrm>
        </p:spPr>
        <p:txBody>
          <a:bodyPr/>
          <a:lstStyle/>
          <a:p>
            <a:r>
              <a:rPr lang="en-GB"/>
              <a:t>Practice Based Learning Support</a:t>
            </a:r>
          </a:p>
        </p:txBody>
      </p:sp>
      <p:pic>
        <p:nvPicPr>
          <p:cNvPr id="4" name="Content Placeholder 4">
            <a:extLst>
              <a:ext uri="{FF2B5EF4-FFF2-40B4-BE49-F238E27FC236}">
                <a16:creationId xmlns:a16="http://schemas.microsoft.com/office/drawing/2014/main" id="{15BB8E3B-FF78-4D45-9192-018919B483F3}"/>
              </a:ext>
            </a:extLst>
          </p:cNvPr>
          <p:cNvPicPr>
            <a:picLocks noChangeAspect="1"/>
          </p:cNvPicPr>
          <p:nvPr/>
        </p:nvPicPr>
        <p:blipFill>
          <a:blip r:embed="rId3"/>
          <a:stretch>
            <a:fillRect/>
          </a:stretch>
        </p:blipFill>
        <p:spPr>
          <a:xfrm>
            <a:off x="3059850" y="1128267"/>
            <a:ext cx="5803198" cy="4890788"/>
          </a:xfrm>
          <a:prstGeom prst="rect">
            <a:avLst/>
          </a:prstGeom>
        </p:spPr>
      </p:pic>
      <p:sp>
        <p:nvSpPr>
          <p:cNvPr id="5" name="TextBox 4">
            <a:extLst>
              <a:ext uri="{FF2B5EF4-FFF2-40B4-BE49-F238E27FC236}">
                <a16:creationId xmlns:a16="http://schemas.microsoft.com/office/drawing/2014/main" id="{7F64BC31-9523-4CC0-9579-6D4E66E7DABF}"/>
              </a:ext>
            </a:extLst>
          </p:cNvPr>
          <p:cNvSpPr txBox="1"/>
          <p:nvPr/>
        </p:nvSpPr>
        <p:spPr>
          <a:xfrm>
            <a:off x="127802" y="824902"/>
            <a:ext cx="3790699" cy="2862579"/>
          </a:xfrm>
          <a:prstGeom prst="rect">
            <a:avLst/>
          </a:prstGeom>
          <a:solidFill>
            <a:schemeClr val="bg1"/>
          </a:solidFill>
        </p:spPr>
        <p:txBody>
          <a:bodyPr wrap="square" rtlCol="0">
            <a:spAutoFit/>
          </a:bodyPr>
          <a:lstStyle/>
          <a:p>
            <a:r>
              <a:rPr lang="en-GB" sz="1400" b="1">
                <a:latin typeface="Poppins" panose="00000500000000000000" pitchFamily="2" charset="0"/>
                <a:cs typeface="Poppins" panose="00000500000000000000" pitchFamily="2" charset="0"/>
              </a:rPr>
              <a:t>Practice Assessor </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Feedback from practice supervisors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May observe students </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Gather evidence from other sources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Communicate and collaborate with academic assessor</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Make / record objective, evidence-based assessments </a:t>
            </a:r>
          </a:p>
          <a:p>
            <a:pPr marL="460375" lvl="1" indent="-285750">
              <a:lnSpc>
                <a:spcPct val="150000"/>
              </a:lnSpc>
              <a:buFont typeface="Wingdings" panose="05000000000000000000" pitchFamily="2" charset="2"/>
              <a:buChar char="Ø"/>
            </a:pPr>
            <a:r>
              <a:rPr lang="en-GB" sz="1400">
                <a:latin typeface="Poppins" panose="00000500000000000000" pitchFamily="2" charset="0"/>
                <a:cs typeface="Poppins" panose="00000500000000000000" pitchFamily="2" charset="0"/>
              </a:rPr>
              <a:t> conduct, proficiency achievement</a:t>
            </a:r>
          </a:p>
        </p:txBody>
      </p:sp>
      <p:sp>
        <p:nvSpPr>
          <p:cNvPr id="6" name="TextBox 5">
            <a:extLst>
              <a:ext uri="{FF2B5EF4-FFF2-40B4-BE49-F238E27FC236}">
                <a16:creationId xmlns:a16="http://schemas.microsoft.com/office/drawing/2014/main" id="{92BE4A29-67C5-4B27-9E3F-108B8185F2E4}"/>
              </a:ext>
            </a:extLst>
          </p:cNvPr>
          <p:cNvSpPr txBox="1"/>
          <p:nvPr/>
        </p:nvSpPr>
        <p:spPr>
          <a:xfrm>
            <a:off x="8401301" y="2459270"/>
            <a:ext cx="3790699" cy="3832075"/>
          </a:xfrm>
          <a:prstGeom prst="rect">
            <a:avLst/>
          </a:prstGeom>
          <a:solidFill>
            <a:schemeClr val="bg1"/>
          </a:solidFill>
        </p:spPr>
        <p:txBody>
          <a:bodyPr wrap="square" rtlCol="0">
            <a:spAutoFit/>
          </a:bodyPr>
          <a:lstStyle/>
          <a:p>
            <a:r>
              <a:rPr lang="en-GB" sz="1400" b="1">
                <a:latin typeface="Poppins" panose="00000500000000000000" pitchFamily="2" charset="0"/>
                <a:cs typeface="Poppins" panose="00000500000000000000" pitchFamily="2" charset="0"/>
              </a:rPr>
              <a:t>Academic Assessor </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Gather evidence from other sources e.g., practice supervisor observations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Communicate and collaborate with practice assessors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Make / record objective, evidence-based assessments </a:t>
            </a:r>
          </a:p>
          <a:p>
            <a:pPr marL="461963" lvl="1" indent="-285750">
              <a:lnSpc>
                <a:spcPct val="150000"/>
              </a:lnSpc>
              <a:buFont typeface="Wingdings" panose="05000000000000000000" pitchFamily="2" charset="2"/>
              <a:buChar char="Ø"/>
              <a:tabLst>
                <a:tab pos="268288" algn="l"/>
              </a:tabLst>
            </a:pPr>
            <a:r>
              <a:rPr lang="en-GB" sz="1400">
                <a:latin typeface="Poppins" panose="00000500000000000000" pitchFamily="2" charset="0"/>
                <a:cs typeface="Poppins" panose="00000500000000000000" pitchFamily="2" charset="0"/>
              </a:rPr>
              <a:t> conduct, proficiency, achievement</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In partnership with the practice assessor, make recommendations for progression for a part of the programme</a:t>
            </a:r>
          </a:p>
        </p:txBody>
      </p:sp>
      <p:sp>
        <p:nvSpPr>
          <p:cNvPr id="7" name="TextBox 6">
            <a:extLst>
              <a:ext uri="{FF2B5EF4-FFF2-40B4-BE49-F238E27FC236}">
                <a16:creationId xmlns:a16="http://schemas.microsoft.com/office/drawing/2014/main" id="{1C3B351E-80C7-4D2C-872A-ABE80596488E}"/>
              </a:ext>
            </a:extLst>
          </p:cNvPr>
          <p:cNvSpPr txBox="1"/>
          <p:nvPr/>
        </p:nvSpPr>
        <p:spPr>
          <a:xfrm>
            <a:off x="127802" y="4075097"/>
            <a:ext cx="2932048" cy="2216248"/>
          </a:xfrm>
          <a:prstGeom prst="rect">
            <a:avLst/>
          </a:prstGeom>
          <a:solidFill>
            <a:schemeClr val="bg1"/>
          </a:solidFill>
        </p:spPr>
        <p:txBody>
          <a:bodyPr wrap="square" rtlCol="0">
            <a:spAutoFit/>
          </a:bodyPr>
          <a:lstStyle/>
          <a:p>
            <a:r>
              <a:rPr lang="en-GB" sz="1400" b="1">
                <a:latin typeface="Poppins" panose="00000500000000000000" pitchFamily="2" charset="0"/>
                <a:cs typeface="Poppins" panose="00000500000000000000" pitchFamily="2" charset="0"/>
              </a:rPr>
              <a:t>Practice Supervisor</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Role Model</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Support and supervise</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Provide feedback</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Record observations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Contribute to assessments</a:t>
            </a:r>
          </a:p>
          <a:p>
            <a:pPr marL="87313" indent="-87313">
              <a:lnSpc>
                <a:spcPct val="150000"/>
              </a:lnSpc>
              <a:buFont typeface="Arial" panose="020B0604020202020204" pitchFamily="34" charset="0"/>
              <a:buChar char="•"/>
            </a:pPr>
            <a:endParaRPr lang="en-GB" sz="140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97DEF5C8-9656-479C-9A78-E9AE2A5EE3C4}"/>
              </a:ext>
            </a:extLst>
          </p:cNvPr>
          <p:cNvSpPr txBox="1"/>
          <p:nvPr/>
        </p:nvSpPr>
        <p:spPr>
          <a:xfrm>
            <a:off x="127802" y="5982028"/>
            <a:ext cx="6298840" cy="708143"/>
          </a:xfrm>
          <a:prstGeom prst="rect">
            <a:avLst/>
          </a:prstGeom>
          <a:solidFill>
            <a:schemeClr val="bg1"/>
          </a:solidFill>
        </p:spPr>
        <p:txBody>
          <a:bodyPr wrap="none" rtlCol="0">
            <a:spAutoFit/>
          </a:bodyPr>
          <a:lstStyle/>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Raise and respond to student conduct and competence concerns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Engage with practice assessor / academic assessor</a:t>
            </a:r>
          </a:p>
        </p:txBody>
      </p:sp>
      <p:pic>
        <p:nvPicPr>
          <p:cNvPr id="2" name="Picture 1">
            <a:extLst>
              <a:ext uri="{FF2B5EF4-FFF2-40B4-BE49-F238E27FC236}">
                <a16:creationId xmlns:a16="http://schemas.microsoft.com/office/drawing/2014/main" id="{C16E2331-BFDD-4033-924A-E662C664F9FC}"/>
              </a:ext>
            </a:extLst>
          </p:cNvPr>
          <p:cNvPicPr>
            <a:picLocks noChangeAspect="1"/>
          </p:cNvPicPr>
          <p:nvPr/>
        </p:nvPicPr>
        <p:blipFill>
          <a:blip r:embed="rId4"/>
          <a:stretch>
            <a:fillRect/>
          </a:stretch>
        </p:blipFill>
        <p:spPr>
          <a:xfrm>
            <a:off x="6096000" y="6462467"/>
            <a:ext cx="6005080" cy="286537"/>
          </a:xfrm>
          <a:prstGeom prst="rect">
            <a:avLst/>
          </a:prstGeom>
        </p:spPr>
      </p:pic>
    </p:spTree>
    <p:extLst>
      <p:ext uri="{BB962C8B-B14F-4D97-AF65-F5344CB8AC3E}">
        <p14:creationId xmlns:p14="http://schemas.microsoft.com/office/powerpoint/2010/main" val="408012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Supporting student success</a:t>
            </a:r>
          </a:p>
        </p:txBody>
      </p:sp>
      <p:pic>
        <p:nvPicPr>
          <p:cNvPr id="2" name="Picture 1">
            <a:extLst>
              <a:ext uri="{FF2B5EF4-FFF2-40B4-BE49-F238E27FC236}">
                <a16:creationId xmlns:a16="http://schemas.microsoft.com/office/drawing/2014/main" id="{49DC2910-8E74-49B2-A3C0-EBE766956E75}"/>
              </a:ext>
            </a:extLst>
          </p:cNvPr>
          <p:cNvPicPr>
            <a:picLocks noChangeAspect="1"/>
          </p:cNvPicPr>
          <p:nvPr/>
        </p:nvPicPr>
        <p:blipFill>
          <a:blip r:embed="rId3"/>
          <a:stretch>
            <a:fillRect/>
          </a:stretch>
        </p:blipFill>
        <p:spPr>
          <a:xfrm>
            <a:off x="-1061370" y="1599706"/>
            <a:ext cx="7962066" cy="4011516"/>
          </a:xfrm>
          <a:prstGeom prst="rect">
            <a:avLst/>
          </a:prstGeom>
        </p:spPr>
      </p:pic>
      <p:graphicFrame>
        <p:nvGraphicFramePr>
          <p:cNvPr id="3" name="Table 31">
            <a:extLst>
              <a:ext uri="{FF2B5EF4-FFF2-40B4-BE49-F238E27FC236}">
                <a16:creationId xmlns:a16="http://schemas.microsoft.com/office/drawing/2014/main" id="{81BF1B45-C4CD-49BE-BE6F-18680151A437}"/>
              </a:ext>
            </a:extLst>
          </p:cNvPr>
          <p:cNvGraphicFramePr>
            <a:graphicFrameLocks noGrp="1"/>
          </p:cNvGraphicFramePr>
          <p:nvPr>
            <p:extLst>
              <p:ext uri="{D42A27DB-BD31-4B8C-83A1-F6EECF244321}">
                <p14:modId xmlns:p14="http://schemas.microsoft.com/office/powerpoint/2010/main" val="267359616"/>
              </p:ext>
            </p:extLst>
          </p:nvPr>
        </p:nvGraphicFramePr>
        <p:xfrm>
          <a:off x="8338409" y="2019077"/>
          <a:ext cx="3259304" cy="3187700"/>
        </p:xfrm>
        <a:graphic>
          <a:graphicData uri="http://schemas.openxmlformats.org/drawingml/2006/table">
            <a:tbl>
              <a:tblPr firstRow="1" bandRow="1">
                <a:tableStyleId>{5C22544A-7EE6-4342-B048-85BDC9FD1C3A}</a:tableStyleId>
              </a:tblPr>
              <a:tblGrid>
                <a:gridCol w="3259304">
                  <a:extLst>
                    <a:ext uri="{9D8B030D-6E8A-4147-A177-3AD203B41FA5}">
                      <a16:colId xmlns:a16="http://schemas.microsoft.com/office/drawing/2014/main" val="1076192141"/>
                    </a:ext>
                  </a:extLst>
                </a:gridCol>
              </a:tblGrid>
              <a:tr h="370840">
                <a:tc>
                  <a:txBody>
                    <a:bodyPr/>
                    <a:lstStyle/>
                    <a:p>
                      <a:r>
                        <a:rPr lang="en-GB" sz="2000"/>
                        <a:t>Further support</a:t>
                      </a:r>
                    </a:p>
                  </a:txBody>
                  <a:tcPr/>
                </a:tc>
                <a:extLst>
                  <a:ext uri="{0D108BD9-81ED-4DB2-BD59-A6C34878D82A}">
                    <a16:rowId xmlns:a16="http://schemas.microsoft.com/office/drawing/2014/main" val="279319407"/>
                  </a:ext>
                </a:extLst>
              </a:tr>
              <a:tr h="370840">
                <a:tc>
                  <a:txBody>
                    <a:bodyPr/>
                    <a:lstStyle/>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Library</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IT Helpdesk</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Student Home</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Student Support Team</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Module Teams</a:t>
                      </a:r>
                      <a:endParaRPr lang="en-GB" sz="2000" b="0">
                        <a:latin typeface="+mn-lt"/>
                      </a:endParaRPr>
                    </a:p>
                  </a:txBody>
                  <a:tcPr/>
                </a:tc>
                <a:extLst>
                  <a:ext uri="{0D108BD9-81ED-4DB2-BD59-A6C34878D82A}">
                    <a16:rowId xmlns:a16="http://schemas.microsoft.com/office/drawing/2014/main" val="2524913219"/>
                  </a:ext>
                </a:extLst>
              </a:tr>
            </a:tbl>
          </a:graphicData>
        </a:graphic>
      </p:graphicFrame>
    </p:spTree>
    <p:extLst>
      <p:ext uri="{BB962C8B-B14F-4D97-AF65-F5344CB8AC3E}">
        <p14:creationId xmlns:p14="http://schemas.microsoft.com/office/powerpoint/2010/main" val="166289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a:xfrm>
            <a:off x="204364" y="200333"/>
            <a:ext cx="11783269" cy="497161"/>
          </a:xfrm>
        </p:spPr>
        <p:txBody>
          <a:bodyPr/>
          <a:lstStyle/>
          <a:p>
            <a:r>
              <a:rPr lang="en-GB"/>
              <a:t>Entry requirements for BSc (Hons) Nursing </a:t>
            </a:r>
            <a:endParaRPr lang="en-GB" sz="1800">
              <a:solidFill>
                <a:srgbClr val="FF0000"/>
              </a:solidFill>
              <a:highlight>
                <a:srgbClr val="FFFF00"/>
              </a:highlight>
            </a:endParaRPr>
          </a:p>
        </p:txBody>
      </p:sp>
      <p:graphicFrame>
        <p:nvGraphicFramePr>
          <p:cNvPr id="3" name="Table 3">
            <a:extLst>
              <a:ext uri="{FF2B5EF4-FFF2-40B4-BE49-F238E27FC236}">
                <a16:creationId xmlns:a16="http://schemas.microsoft.com/office/drawing/2014/main" id="{6A144FE1-0EBA-4481-9669-4D3486E88BE4}"/>
              </a:ext>
            </a:extLst>
          </p:cNvPr>
          <p:cNvGraphicFramePr>
            <a:graphicFrameLocks noGrp="1"/>
          </p:cNvGraphicFramePr>
          <p:nvPr>
            <p:extLst>
              <p:ext uri="{D42A27DB-BD31-4B8C-83A1-F6EECF244321}">
                <p14:modId xmlns:p14="http://schemas.microsoft.com/office/powerpoint/2010/main" val="3545010560"/>
              </p:ext>
            </p:extLst>
          </p:nvPr>
        </p:nvGraphicFramePr>
        <p:xfrm>
          <a:off x="204364" y="943182"/>
          <a:ext cx="11522271" cy="5714485"/>
        </p:xfrm>
        <a:graphic>
          <a:graphicData uri="http://schemas.openxmlformats.org/drawingml/2006/table">
            <a:tbl>
              <a:tblPr firstRow="1" bandRow="1">
                <a:tableStyleId>{5C22544A-7EE6-4342-B048-85BDC9FD1C3A}</a:tableStyleId>
              </a:tblPr>
              <a:tblGrid>
                <a:gridCol w="4644727">
                  <a:extLst>
                    <a:ext uri="{9D8B030D-6E8A-4147-A177-3AD203B41FA5}">
                      <a16:colId xmlns:a16="http://schemas.microsoft.com/office/drawing/2014/main" val="605161907"/>
                    </a:ext>
                  </a:extLst>
                </a:gridCol>
                <a:gridCol w="6877544">
                  <a:extLst>
                    <a:ext uri="{9D8B030D-6E8A-4147-A177-3AD203B41FA5}">
                      <a16:colId xmlns:a16="http://schemas.microsoft.com/office/drawing/2014/main" val="1669169748"/>
                    </a:ext>
                  </a:extLst>
                </a:gridCol>
              </a:tblGrid>
              <a:tr h="534452">
                <a:tc>
                  <a:txBody>
                    <a:bodyPr/>
                    <a:lstStyle/>
                    <a:p>
                      <a:r>
                        <a:rPr lang="en-GB" sz="2000">
                          <a:solidFill>
                            <a:schemeClr val="bg1"/>
                          </a:solidFill>
                          <a:latin typeface="+mn-lt"/>
                        </a:rPr>
                        <a:t>Requirement</a:t>
                      </a:r>
                    </a:p>
                  </a:txBody>
                  <a:tcPr marL="82935" marR="82935" marT="41468" marB="41468" anchor="ctr">
                    <a:lnR w="38100" cap="flat" cmpd="sng" algn="ctr">
                      <a:solidFill>
                        <a:schemeClr val="bg1"/>
                      </a:solidFill>
                      <a:prstDash val="solid"/>
                      <a:round/>
                      <a:headEnd type="none" w="med" len="med"/>
                      <a:tailEnd type="none" w="med" len="med"/>
                    </a:lnR>
                  </a:tcPr>
                </a:tc>
                <a:tc>
                  <a:txBody>
                    <a:bodyPr/>
                    <a:lstStyle/>
                    <a:p>
                      <a:r>
                        <a:rPr lang="en-GB" sz="2000">
                          <a:latin typeface="+mn-lt"/>
                        </a:rPr>
                        <a:t>Demonstrated by:</a:t>
                      </a:r>
                    </a:p>
                  </a:txBody>
                  <a:tcPr marL="82935" marR="82935" marT="41468" marB="41468"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70437184"/>
                  </a:ext>
                </a:extLst>
              </a:tr>
              <a:tr h="1173264">
                <a:tc>
                  <a:txBody>
                    <a:bodyPr/>
                    <a:lstStyle/>
                    <a:p>
                      <a:r>
                        <a:rPr lang="en-GB" sz="2000" b="1"/>
                        <a:t>Numeracy </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spcBef>
                          <a:spcPts val="400"/>
                        </a:spcBef>
                      </a:pPr>
                      <a:r>
                        <a:rPr lang="en-GB" sz="1800" b="0" kern="1200">
                          <a:solidFill>
                            <a:schemeClr val="tx1"/>
                          </a:solidFill>
                          <a:effectLst/>
                          <a:latin typeface="+mn-lt"/>
                          <a:ea typeface="+mn-ea"/>
                          <a:cs typeface="+mn-cs"/>
                        </a:rPr>
                        <a:t>Core skills in Numeracy at SCQF level 5 </a:t>
                      </a:r>
                    </a:p>
                    <a:p>
                      <a:pPr>
                        <a:spcBef>
                          <a:spcPts val="400"/>
                        </a:spcBef>
                      </a:pPr>
                      <a:r>
                        <a:rPr lang="en-GB" sz="1800" b="1" u="sng" kern="1200">
                          <a:solidFill>
                            <a:schemeClr val="tx1"/>
                          </a:solidFill>
                          <a:effectLst/>
                          <a:latin typeface="+mn-lt"/>
                          <a:ea typeface="+mn-ea"/>
                          <a:cs typeface="+mn-cs"/>
                        </a:rPr>
                        <a:t>or</a:t>
                      </a:r>
                      <a:r>
                        <a:rPr lang="en-GB" sz="1800" b="1" u="none" kern="1200">
                          <a:solidFill>
                            <a:schemeClr val="tx1"/>
                          </a:solidFill>
                          <a:effectLst/>
                          <a:latin typeface="+mn-lt"/>
                          <a:ea typeface="+mn-ea"/>
                          <a:cs typeface="+mn-cs"/>
                        </a:rPr>
                        <a:t> </a:t>
                      </a:r>
                      <a:r>
                        <a:rPr lang="en-GB" sz="1800" b="0" kern="1200">
                          <a:solidFill>
                            <a:schemeClr val="tx1"/>
                          </a:solidFill>
                          <a:effectLst/>
                          <a:latin typeface="+mn-lt"/>
                          <a:ea typeface="+mn-ea"/>
                          <a:cs typeface="+mn-cs"/>
                        </a:rPr>
                        <a:t>Standard Grade Mathematics or Arithmetic (pass at credit level) </a:t>
                      </a:r>
                    </a:p>
                    <a:p>
                      <a:pPr>
                        <a:spcBef>
                          <a:spcPts val="400"/>
                        </a:spcBef>
                      </a:pPr>
                      <a:r>
                        <a:rPr lang="en-GB" sz="1800" b="1" u="sng" kern="1200">
                          <a:solidFill>
                            <a:schemeClr val="tx1"/>
                          </a:solidFill>
                          <a:effectLst/>
                          <a:latin typeface="+mn-lt"/>
                          <a:ea typeface="+mn-ea"/>
                          <a:cs typeface="+mn-cs"/>
                        </a:rPr>
                        <a:t>or</a:t>
                      </a:r>
                      <a:r>
                        <a:rPr lang="en-GB" sz="1800" b="0" kern="1200">
                          <a:solidFill>
                            <a:schemeClr val="tx1"/>
                          </a:solidFill>
                          <a:effectLst/>
                          <a:latin typeface="+mn-lt"/>
                          <a:ea typeface="+mn-ea"/>
                          <a:cs typeface="+mn-cs"/>
                        </a:rPr>
                        <a:t> N5 in Mathematics or Arithmetic or the equivalent</a:t>
                      </a:r>
                      <a:endParaRPr lang="en-GB" sz="1800" b="0">
                        <a:solidFill>
                          <a:schemeClr val="tx1"/>
                        </a:solidFill>
                        <a:latin typeface="+mn-lt"/>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0779366"/>
                  </a:ext>
                </a:extLst>
              </a:tr>
              <a:tr h="1556084">
                <a:tc>
                  <a:txBody>
                    <a:bodyPr/>
                    <a:lstStyle/>
                    <a:p>
                      <a:r>
                        <a:rPr lang="en-GB" sz="2000" b="1"/>
                        <a:t>Literacy</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Bef>
                          <a:spcPts val="400"/>
                        </a:spcBef>
                      </a:pPr>
                      <a:r>
                        <a:rPr lang="en-GB" sz="1800" b="0" kern="1200">
                          <a:solidFill>
                            <a:schemeClr val="tx1"/>
                          </a:solidFill>
                          <a:effectLst/>
                          <a:latin typeface="+mn-lt"/>
                          <a:ea typeface="+mn-ea"/>
                          <a:cs typeface="+mn-cs"/>
                        </a:rPr>
                        <a:t>Core skills in Communication at SCQF level 5 </a:t>
                      </a:r>
                    </a:p>
                    <a:p>
                      <a:pPr>
                        <a:spcBef>
                          <a:spcPts val="400"/>
                        </a:spcBef>
                      </a:pPr>
                      <a:r>
                        <a:rPr lang="en-GB" sz="1800" b="1" u="sng" kern="1200">
                          <a:solidFill>
                            <a:schemeClr val="tx1"/>
                          </a:solidFill>
                          <a:effectLst/>
                          <a:latin typeface="+mn-lt"/>
                          <a:ea typeface="+mn-ea"/>
                          <a:cs typeface="+mn-cs"/>
                        </a:rPr>
                        <a:t>or</a:t>
                      </a:r>
                      <a:r>
                        <a:rPr lang="en-GB" sz="1800" b="1" u="none" kern="1200">
                          <a:solidFill>
                            <a:schemeClr val="tx1"/>
                          </a:solidFill>
                          <a:effectLst/>
                          <a:latin typeface="+mn-lt"/>
                          <a:ea typeface="+mn-ea"/>
                          <a:cs typeface="+mn-cs"/>
                        </a:rPr>
                        <a:t> </a:t>
                      </a:r>
                      <a:r>
                        <a:rPr lang="en-GB" sz="1800" b="0" kern="1200">
                          <a:solidFill>
                            <a:schemeClr val="tx1"/>
                          </a:solidFill>
                          <a:effectLst/>
                          <a:latin typeface="+mn-lt"/>
                          <a:ea typeface="+mn-ea"/>
                          <a:cs typeface="+mn-cs"/>
                        </a:rPr>
                        <a:t>Standard Grade English (pass at credit level) </a:t>
                      </a:r>
                    </a:p>
                    <a:p>
                      <a:pPr>
                        <a:spcBef>
                          <a:spcPts val="400"/>
                        </a:spcBef>
                      </a:pPr>
                      <a:r>
                        <a:rPr lang="en-GB" sz="1800" b="1" u="sng" kern="1200">
                          <a:solidFill>
                            <a:schemeClr val="tx1"/>
                          </a:solidFill>
                          <a:effectLst/>
                          <a:latin typeface="+mn-lt"/>
                          <a:ea typeface="+mn-ea"/>
                          <a:cs typeface="+mn-cs"/>
                        </a:rPr>
                        <a:t>or</a:t>
                      </a:r>
                      <a:r>
                        <a:rPr lang="en-GB" sz="1800" b="1" u="none" kern="1200">
                          <a:solidFill>
                            <a:schemeClr val="tx1"/>
                          </a:solidFill>
                          <a:effectLst/>
                          <a:latin typeface="+mn-lt"/>
                          <a:ea typeface="+mn-ea"/>
                          <a:cs typeface="+mn-cs"/>
                        </a:rPr>
                        <a:t> </a:t>
                      </a:r>
                      <a:r>
                        <a:rPr lang="en-GB" sz="1800" b="0" kern="1200">
                          <a:solidFill>
                            <a:schemeClr val="tx1"/>
                          </a:solidFill>
                          <a:effectLst/>
                          <a:latin typeface="+mn-lt"/>
                          <a:ea typeface="+mn-ea"/>
                          <a:cs typeface="+mn-cs"/>
                        </a:rPr>
                        <a:t>National 5 in English or the equivalent</a:t>
                      </a:r>
                    </a:p>
                    <a:p>
                      <a:pPr>
                        <a:spcBef>
                          <a:spcPts val="400"/>
                        </a:spcBef>
                      </a:pPr>
                      <a:r>
                        <a:rPr lang="en-GB" sz="1800" b="0">
                          <a:solidFill>
                            <a:schemeClr val="tx1"/>
                          </a:solidFill>
                          <a:latin typeface="+mn-lt"/>
                        </a:rPr>
                        <a:t>Students who have </a:t>
                      </a:r>
                      <a:r>
                        <a:rPr lang="en-GB" sz="1800" b="0" kern="1200">
                          <a:solidFill>
                            <a:schemeClr val="tx1"/>
                          </a:solidFill>
                          <a:latin typeface="+mn-lt"/>
                          <a:ea typeface="+mn-ea"/>
                          <a:cs typeface="+mn-cs"/>
                        </a:rPr>
                        <a:t>achieved K101 </a:t>
                      </a:r>
                      <a:r>
                        <a:rPr lang="en-GB" sz="1800" b="0">
                          <a:solidFill>
                            <a:schemeClr val="tx1"/>
                          </a:solidFill>
                          <a:latin typeface="+mn-lt"/>
                        </a:rPr>
                        <a:t>or K102 will meet required literacy</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4860105"/>
                  </a:ext>
                </a:extLst>
              </a:tr>
              <a:tr h="524411">
                <a:tc>
                  <a:txBody>
                    <a:bodyPr/>
                    <a:lstStyle/>
                    <a:p>
                      <a:r>
                        <a:rPr lang="en-GB" sz="2000" b="1"/>
                        <a:t>IT Literacy </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b="0">
                          <a:solidFill>
                            <a:schemeClr val="tx1"/>
                          </a:solidFill>
                          <a:latin typeface="+mn-lt"/>
                        </a:rPr>
                        <a:t>Computer skills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1310995"/>
                  </a:ext>
                </a:extLst>
              </a:tr>
              <a:tr h="1048822">
                <a:tc>
                  <a:txBody>
                    <a:bodyPr/>
                    <a:lstStyle/>
                    <a:p>
                      <a:r>
                        <a:rPr lang="en-GB" sz="2000" b="0" i="0" kern="1200">
                          <a:solidFill>
                            <a:schemeClr val="dk1"/>
                          </a:solidFill>
                          <a:effectLst/>
                          <a:latin typeface="+mn-lt"/>
                          <a:ea typeface="+mn-ea"/>
                          <a:cs typeface="Poppins" panose="00000500000000000000" pitchFamily="2" charset="0"/>
                        </a:rPr>
                        <a:t>Meet OU requirements to enable </a:t>
                      </a:r>
                      <a:r>
                        <a:rPr lang="en-GB" sz="2000" b="1" i="0" kern="1200">
                          <a:solidFill>
                            <a:srgbClr val="002060"/>
                          </a:solidFill>
                          <a:effectLst/>
                          <a:latin typeface="+mn-lt"/>
                          <a:ea typeface="+mn-ea"/>
                          <a:cs typeface="Poppins" panose="00000500000000000000" pitchFamily="2" charset="0"/>
                          <a:hlinkClick r:id="rId3">
                            <a:extLst>
                              <a:ext uri="{A12FA001-AC4F-418D-AE19-62706E023703}">
                                <ahyp:hlinkClr xmlns:ahyp="http://schemas.microsoft.com/office/drawing/2018/hyperlinkcolor" val="tx"/>
                              </a:ext>
                            </a:extLst>
                          </a:hlinkClick>
                        </a:rPr>
                        <a:t>declaration of health and character</a:t>
                      </a:r>
                      <a:r>
                        <a:rPr lang="en-GB" sz="2000" b="1" i="0" u="none" kern="1200">
                          <a:solidFill>
                            <a:srgbClr val="002060"/>
                          </a:solidFill>
                          <a:effectLst/>
                          <a:latin typeface="+mn-lt"/>
                          <a:ea typeface="+mn-ea"/>
                          <a:cs typeface="Poppins" panose="00000500000000000000" pitchFamily="2" charset="0"/>
                          <a:hlinkClick r:id="rId3">
                            <a:extLst>
                              <a:ext uri="{A12FA001-AC4F-418D-AE19-62706E023703}">
                                <ahyp:hlinkClr xmlns:ahyp="http://schemas.microsoft.com/office/drawing/2018/hyperlinkcolor" val="tx"/>
                              </a:ext>
                            </a:extLst>
                          </a:hlinkClick>
                        </a:rPr>
                        <a:t> </a:t>
                      </a:r>
                      <a:r>
                        <a:rPr lang="en-GB" sz="2000" b="0" i="0" kern="1200">
                          <a:solidFill>
                            <a:schemeClr val="dk1"/>
                          </a:solidFill>
                          <a:effectLst/>
                          <a:latin typeface="+mn-lt"/>
                          <a:ea typeface="+mn-ea"/>
                          <a:cs typeface="Poppins" panose="00000500000000000000" pitchFamily="2" charset="0"/>
                        </a:rPr>
                        <a:t>on registration with NMC</a:t>
                      </a:r>
                      <a:endParaRPr lang="en-GB" sz="2000" b="1">
                        <a:latin typeface="+mn-lt"/>
                        <a:cs typeface="Poppins" panose="00000500000000000000" pitchFamily="2" charset="0"/>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Bef>
                          <a:spcPts val="400"/>
                        </a:spcBef>
                      </a:pPr>
                      <a:r>
                        <a:rPr lang="en-GB" sz="1800" b="0" i="0" kern="1200">
                          <a:solidFill>
                            <a:schemeClr val="dk1"/>
                          </a:solidFill>
                          <a:effectLst/>
                          <a:latin typeface="+mn-lt"/>
                          <a:ea typeface="+mn-ea"/>
                          <a:cs typeface="Poppins" panose="00000500000000000000" pitchFamily="2" charset="0"/>
                        </a:rPr>
                        <a:t>Satisfactory References, Occupational Health review and PVG</a:t>
                      </a:r>
                    </a:p>
                  </a:txBody>
                  <a:tcPr marL="82935" marR="82935" marT="41468" marB="4146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1257304"/>
                  </a:ext>
                </a:extLst>
              </a:tr>
              <a:tr h="5244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t>Candidates </a:t>
                      </a:r>
                      <a:r>
                        <a:rPr lang="en-US" sz="2000" b="1" u="none"/>
                        <a:t>must provide </a:t>
                      </a:r>
                      <a:r>
                        <a:rPr lang="en-US" sz="2000" b="1"/>
                        <a:t>evidence of completed qualifications with their application</a:t>
                      </a:r>
                      <a:r>
                        <a:rPr lang="en-US" sz="2000" b="0"/>
                        <a:t> –                                      SQA or other relevant Certificate(s)</a:t>
                      </a:r>
                      <a:endParaRPr lang="en-US" sz="2000" b="0">
                        <a:cs typeface="Calibri"/>
                      </a:endParaRPr>
                    </a:p>
                  </a:txBody>
                  <a:tcPr anchor="ctr">
                    <a:lnT w="38100" cap="flat" cmpd="sng" algn="ctr">
                      <a:solidFill>
                        <a:schemeClr val="bg1"/>
                      </a:solidFill>
                      <a:prstDash val="solid"/>
                      <a:round/>
                      <a:headEnd type="none" w="med" len="med"/>
                      <a:tailEnd type="none" w="med" len="med"/>
                    </a:lnT>
                    <a:solidFill>
                      <a:srgbClr val="FFB4FF"/>
                    </a:solidFill>
                  </a:tcPr>
                </a:tc>
                <a:tc hMerge="1">
                  <a:txBody>
                    <a:bodyPr/>
                    <a:lstStyle/>
                    <a:p>
                      <a:pPr>
                        <a:spcBef>
                          <a:spcPts val="400"/>
                        </a:spcBef>
                      </a:pPr>
                      <a:endParaRPr lang="en-GB" sz="2000" b="0" kern="1200">
                        <a:solidFill>
                          <a:schemeClr val="tx1"/>
                        </a:solidFill>
                        <a:effectLst/>
                        <a:latin typeface="+mn-lt"/>
                        <a:ea typeface="+mn-ea"/>
                        <a:cs typeface="+mn-cs"/>
                      </a:endParaRPr>
                    </a:p>
                  </a:txBody>
                  <a:tcPr marL="82935" marR="82935" marT="41468" marB="4146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06912390"/>
                  </a:ext>
                </a:extLst>
              </a:tr>
            </a:tbl>
          </a:graphicData>
        </a:graphic>
      </p:graphicFrame>
    </p:spTree>
    <p:extLst>
      <p:ext uri="{BB962C8B-B14F-4D97-AF65-F5344CB8AC3E}">
        <p14:creationId xmlns:p14="http://schemas.microsoft.com/office/powerpoint/2010/main" val="295585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5" y="1107327"/>
            <a:ext cx="11778085" cy="5268891"/>
          </a:xfrm>
        </p:spPr>
        <p:txBody>
          <a:bodyPr/>
          <a:lstStyle/>
          <a:p>
            <a:pPr marL="342900" indent="-342900">
              <a:spcBef>
                <a:spcPts val="181"/>
              </a:spcBef>
              <a:buSzPct val="120000"/>
              <a:buFont typeface="Arial" panose="020B0604020202020204" pitchFamily="34" charset="0"/>
              <a:buChar char="•"/>
            </a:pPr>
            <a:r>
              <a:rPr lang="en-GB" sz="2400" b="1">
                <a:solidFill>
                  <a:srgbClr val="002060"/>
                </a:solidFill>
              </a:rPr>
              <a:t>SCQF Level 5 </a:t>
            </a:r>
          </a:p>
          <a:p>
            <a:pPr marL="1028700" lvl="1" indent="-342900">
              <a:spcBef>
                <a:spcPts val="181"/>
              </a:spcBef>
              <a:buSzPct val="120000"/>
            </a:pPr>
            <a:r>
              <a:rPr lang="en-GB">
                <a:solidFill>
                  <a:srgbClr val="002060"/>
                </a:solidFill>
              </a:rPr>
              <a:t>Nat 5 (A-C)</a:t>
            </a:r>
          </a:p>
          <a:p>
            <a:pPr marL="1028700" lvl="1" indent="-342900">
              <a:spcBef>
                <a:spcPts val="181"/>
              </a:spcBef>
              <a:buSzPct val="120000"/>
            </a:pPr>
            <a:r>
              <a:rPr lang="en-GB">
                <a:solidFill>
                  <a:srgbClr val="002060"/>
                </a:solidFill>
              </a:rPr>
              <a:t>Intermediate 2 (A-C)</a:t>
            </a:r>
          </a:p>
          <a:p>
            <a:pPr marL="1028700" lvl="1" indent="-342900">
              <a:spcBef>
                <a:spcPts val="181"/>
              </a:spcBef>
              <a:buSzPct val="120000"/>
            </a:pPr>
            <a:r>
              <a:rPr lang="en-GB">
                <a:solidFill>
                  <a:srgbClr val="002060"/>
                </a:solidFill>
              </a:rPr>
              <a:t>Credit Standard Grade (Grade 1 or 2)</a:t>
            </a:r>
          </a:p>
          <a:p>
            <a:pPr marL="1028700" lvl="1" indent="-342900">
              <a:spcBef>
                <a:spcPts val="181"/>
              </a:spcBef>
              <a:buSzPct val="120000"/>
            </a:pPr>
            <a:r>
              <a:rPr lang="en-GB">
                <a:solidFill>
                  <a:srgbClr val="002060"/>
                </a:solidFill>
              </a:rPr>
              <a:t>‘O’ Grade A-C</a:t>
            </a:r>
          </a:p>
          <a:p>
            <a:pPr marL="342900" indent="-342900">
              <a:lnSpc>
                <a:spcPct val="150000"/>
              </a:lnSpc>
              <a:spcBef>
                <a:spcPts val="181"/>
              </a:spcBef>
              <a:buSzPct val="120000"/>
              <a:buFont typeface="Arial" panose="020B0604020202020204" pitchFamily="34" charset="0"/>
              <a:buChar char="•"/>
            </a:pPr>
            <a:r>
              <a:rPr lang="en-GB" sz="2400">
                <a:solidFill>
                  <a:srgbClr val="002060"/>
                </a:solidFill>
              </a:rPr>
              <a:t>You will need to include a </a:t>
            </a:r>
            <a:r>
              <a:rPr lang="en-GB" sz="2400" b="1">
                <a:solidFill>
                  <a:schemeClr val="accent5">
                    <a:lumMod val="50000"/>
                  </a:schemeClr>
                </a:solidFill>
              </a:rPr>
              <a:t>scanned copy or photograph of your original certificate</a:t>
            </a:r>
            <a:r>
              <a:rPr lang="en-GB" sz="2400" b="1">
                <a:solidFill>
                  <a:schemeClr val="accent2">
                    <a:lumMod val="75000"/>
                  </a:schemeClr>
                </a:solidFill>
              </a:rPr>
              <a:t> </a:t>
            </a:r>
            <a:r>
              <a:rPr lang="en-GB" sz="2400">
                <a:solidFill>
                  <a:srgbClr val="002060"/>
                </a:solidFill>
              </a:rPr>
              <a:t>with your application for the degree programme</a:t>
            </a:r>
          </a:p>
          <a:p>
            <a:pPr marL="342900" indent="-342900">
              <a:lnSpc>
                <a:spcPct val="150000"/>
              </a:lnSpc>
              <a:spcBef>
                <a:spcPts val="181"/>
              </a:spcBef>
              <a:buSzPct val="120000"/>
              <a:buFont typeface="Arial" panose="020B0604020202020204" pitchFamily="34" charset="0"/>
              <a:buChar char="•"/>
            </a:pPr>
            <a:r>
              <a:rPr lang="en-GB" sz="2400">
                <a:solidFill>
                  <a:srgbClr val="002060"/>
                </a:solidFill>
              </a:rPr>
              <a:t>If unable to find this, check your qualifications by </a:t>
            </a:r>
            <a:r>
              <a:rPr lang="en-GB" sz="2400" b="1">
                <a:solidFill>
                  <a:schemeClr val="accent5">
                    <a:lumMod val="50000"/>
                  </a:schemeClr>
                </a:solidFill>
              </a:rPr>
              <a:t>setting up an online account with MYSQA </a:t>
            </a:r>
            <a:r>
              <a:rPr lang="en-GB" sz="2400">
                <a:solidFill>
                  <a:srgbClr val="002060"/>
                </a:solidFill>
              </a:rPr>
              <a:t>(1995 onwards)</a:t>
            </a:r>
          </a:p>
          <a:p>
            <a:pPr marL="342900" indent="-342900">
              <a:lnSpc>
                <a:spcPct val="150000"/>
              </a:lnSpc>
              <a:spcBef>
                <a:spcPts val="181"/>
              </a:spcBef>
              <a:buSzPct val="120000"/>
              <a:buFont typeface="Arial" panose="020B0604020202020204" pitchFamily="34" charset="0"/>
              <a:buChar char="•"/>
            </a:pPr>
            <a:r>
              <a:rPr lang="en-GB" sz="2400">
                <a:solidFill>
                  <a:srgbClr val="002060"/>
                </a:solidFill>
              </a:rPr>
              <a:t>If unable to access your qualifications (pre-1995) contact SQA for advice</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SCQF Level 5 Information: See </a:t>
            </a:r>
            <a:r>
              <a:rPr lang="en-GB">
                <a:solidFill>
                  <a:schemeClr val="tx2">
                    <a:lumMod val="50000"/>
                    <a:lumOff val="50000"/>
                  </a:schemeClr>
                </a:solidFill>
                <a:hlinkClick r:id="rId3">
                  <a:extLst>
                    <a:ext uri="{A12FA001-AC4F-418D-AE19-62706E023703}">
                      <ahyp:hlinkClr xmlns:ahyp="http://schemas.microsoft.com/office/drawing/2018/hyperlinkcolor" val="tx"/>
                    </a:ext>
                  </a:extLst>
                </a:hlinkClick>
              </a:rPr>
              <a:t>SCQF - SQA</a:t>
            </a:r>
            <a:endParaRPr lang="en-GB">
              <a:solidFill>
                <a:schemeClr val="tx2">
                  <a:lumMod val="50000"/>
                  <a:lumOff val="50000"/>
                </a:schemeClr>
              </a:solidFill>
              <a:highlight>
                <a:srgbClr val="FFFF00"/>
              </a:highlight>
            </a:endParaRPr>
          </a:p>
        </p:txBody>
      </p:sp>
    </p:spTree>
    <p:extLst>
      <p:ext uri="{BB962C8B-B14F-4D97-AF65-F5344CB8AC3E}">
        <p14:creationId xmlns:p14="http://schemas.microsoft.com/office/powerpoint/2010/main" val="247239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5E819A52-E6F6-2349-19D7-6A3427CBE3E9}"/>
              </a:ext>
            </a:extLst>
          </p:cNvPr>
          <p:cNvGraphicFramePr>
            <a:graphicFrameLocks noGrp="1"/>
          </p:cNvGraphicFramePr>
          <p:nvPr/>
        </p:nvGraphicFramePr>
        <p:xfrm>
          <a:off x="464461" y="1102773"/>
          <a:ext cx="11485313" cy="5487213"/>
        </p:xfrm>
        <a:graphic>
          <a:graphicData uri="http://schemas.openxmlformats.org/drawingml/2006/table">
            <a:tbl>
              <a:tblPr firstRow="1" bandRow="1">
                <a:tableStyleId>{5C22544A-7EE6-4342-B048-85BDC9FD1C3A}</a:tableStyleId>
              </a:tblPr>
              <a:tblGrid>
                <a:gridCol w="5297424">
                  <a:extLst>
                    <a:ext uri="{9D8B030D-6E8A-4147-A177-3AD203B41FA5}">
                      <a16:colId xmlns:a16="http://schemas.microsoft.com/office/drawing/2014/main" val="821051493"/>
                    </a:ext>
                  </a:extLst>
                </a:gridCol>
                <a:gridCol w="6187889">
                  <a:extLst>
                    <a:ext uri="{9D8B030D-6E8A-4147-A177-3AD203B41FA5}">
                      <a16:colId xmlns:a16="http://schemas.microsoft.com/office/drawing/2014/main" val="962155525"/>
                    </a:ext>
                  </a:extLst>
                </a:gridCol>
              </a:tblGrid>
              <a:tr h="590531">
                <a:tc>
                  <a:txBody>
                    <a:bodyPr/>
                    <a:lstStyle/>
                    <a:p>
                      <a:r>
                        <a:rPr lang="en-GB" sz="2400">
                          <a:latin typeface="Poppins" panose="00000500000000000000" pitchFamily="2" charset="0"/>
                          <a:cs typeface="Poppins" panose="00000500000000000000" pitchFamily="2" charset="0"/>
                        </a:rPr>
                        <a:t>Studied before 1995</a:t>
                      </a:r>
                    </a:p>
                  </a:txBody>
                  <a:tcPr anchor="ctr">
                    <a:lnR w="38100" cap="flat" cmpd="sng" algn="ctr">
                      <a:solidFill>
                        <a:schemeClr val="bg1"/>
                      </a:solidFill>
                      <a:prstDash val="solid"/>
                      <a:round/>
                      <a:headEnd type="none" w="med" len="med"/>
                      <a:tailEnd type="none" w="med" len="med"/>
                    </a:lnR>
                  </a:tcPr>
                </a:tc>
                <a:tc>
                  <a:txBody>
                    <a:bodyPr/>
                    <a:lstStyle/>
                    <a:p>
                      <a:pPr lvl="0">
                        <a:buNone/>
                      </a:pPr>
                      <a:r>
                        <a:rPr lang="en-GB" sz="2400" b="1" kern="1200">
                          <a:solidFill>
                            <a:schemeClr val="lt1"/>
                          </a:solidFill>
                          <a:latin typeface="Poppins"/>
                          <a:ea typeface="+mn-ea"/>
                          <a:cs typeface="Poppins"/>
                        </a:rPr>
                        <a:t>Studied after 1995 </a:t>
                      </a:r>
                      <a:r>
                        <a:rPr lang="en-GB" sz="2400" b="1" i="0" u="none" strike="noStrike" kern="1200" noProof="0">
                          <a:solidFill>
                            <a:srgbClr val="FFFFFF"/>
                          </a:solidFill>
                          <a:latin typeface="Calibri"/>
                        </a:rPr>
                        <a:t>(*core skills from 1999)</a:t>
                      </a:r>
                      <a:endParaRPr lang="en-GB" sz="2400" b="1" kern="1200">
                        <a:solidFill>
                          <a:schemeClr val="lt1"/>
                        </a:solidFill>
                        <a:latin typeface="Poppins"/>
                        <a:ea typeface="+mn-ea"/>
                        <a:cs typeface="Poppin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96543604"/>
                  </a:ext>
                </a:extLst>
              </a:tr>
              <a:tr h="4137576">
                <a:tc>
                  <a:txBody>
                    <a:bodyPr/>
                    <a:lstStyle/>
                    <a:p>
                      <a:pPr marL="179070" indent="-179070">
                        <a:lnSpc>
                          <a:spcPct val="150000"/>
                        </a:lnSpc>
                        <a:buFont typeface="Arial" panose="020B0604020202020204" pitchFamily="34" charset="0"/>
                        <a:buChar char="•"/>
                      </a:pPr>
                      <a:r>
                        <a:rPr lang="en-GB" sz="1800" b="0" err="1">
                          <a:latin typeface="Poppins"/>
                          <a:cs typeface="Poppins"/>
                        </a:rPr>
                        <a:t>MySQA</a:t>
                      </a:r>
                      <a:r>
                        <a:rPr lang="en-GB" sz="1800" b="0">
                          <a:latin typeface="Poppins"/>
                          <a:cs typeface="Poppins"/>
                        </a:rPr>
                        <a:t> (next slide) not available pre 1995</a:t>
                      </a:r>
                    </a:p>
                    <a:p>
                      <a:pPr marL="452438" indent="-179388">
                        <a:lnSpc>
                          <a:spcPct val="150000"/>
                        </a:lnSpc>
                        <a:buFont typeface="Arial" panose="020B0604020202020204" pitchFamily="34" charset="0"/>
                        <a:buChar char="•"/>
                      </a:pPr>
                      <a:r>
                        <a:rPr lang="en-GB" sz="1800" b="0">
                          <a:latin typeface="Poppins" panose="00000500000000000000" pitchFamily="2" charset="0"/>
                          <a:cs typeface="Poppins" panose="00000500000000000000" pitchFamily="2" charset="0"/>
                        </a:rPr>
                        <a:t>Order a replacement certificate* :</a:t>
                      </a:r>
                    </a:p>
                    <a:p>
                      <a:pPr marL="895350" marR="0" lvl="0" indent="-17938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b="0">
                          <a:solidFill>
                            <a:srgbClr val="002060"/>
                          </a:solidFill>
                          <a:latin typeface="Poppins" panose="00000500000000000000" pitchFamily="2" charset="0"/>
                          <a:cs typeface="Poppins" panose="00000500000000000000" pitchFamily="2" charset="0"/>
                        </a:rPr>
                        <a:t>Fee payable £40 (at 20.05.24)</a:t>
                      </a:r>
                    </a:p>
                    <a:p>
                      <a:pPr marL="895350" indent="-179388">
                        <a:lnSpc>
                          <a:spcPct val="150000"/>
                        </a:lnSpc>
                        <a:buFont typeface="Arial" panose="020B0604020202020204" pitchFamily="34" charset="0"/>
                        <a:buChar char="•"/>
                      </a:pPr>
                      <a:r>
                        <a:rPr lang="en-GB" sz="1600" b="0">
                          <a:solidFill>
                            <a:srgbClr val="002060"/>
                          </a:solidFill>
                          <a:latin typeface="Poppins" panose="00000500000000000000" pitchFamily="2" charset="0"/>
                          <a:cs typeface="Poppins" panose="00000500000000000000" pitchFamily="2" charset="0"/>
                        </a:rPr>
                        <a:t>15 working day turnaround (usually)</a:t>
                      </a:r>
                    </a:p>
                    <a:p>
                      <a:pPr marL="895350" indent="-179388">
                        <a:lnSpc>
                          <a:spcPct val="150000"/>
                        </a:lnSpc>
                        <a:buFont typeface="Arial" panose="020B0604020202020204" pitchFamily="34" charset="0"/>
                        <a:buChar char="•"/>
                      </a:pPr>
                      <a:r>
                        <a:rPr lang="en-GB" sz="1600" b="0">
                          <a:solidFill>
                            <a:schemeClr val="accent1"/>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SQA - Certification Services</a:t>
                      </a:r>
                      <a:endParaRPr lang="en-GB" sz="1600" b="0">
                        <a:solidFill>
                          <a:schemeClr val="accent1"/>
                        </a:solidFill>
                        <a:latin typeface="Poppins" panose="00000500000000000000" pitchFamily="2" charset="0"/>
                        <a:cs typeface="Poppins" panose="00000500000000000000" pitchFamily="2" charset="0"/>
                      </a:endParaRPr>
                    </a:p>
                    <a:p>
                      <a:pPr marL="179388" indent="-179388">
                        <a:lnSpc>
                          <a:spcPct val="150000"/>
                        </a:lnSpc>
                        <a:buFont typeface="Arial" panose="020B0604020202020204" pitchFamily="34" charset="0"/>
                        <a:buChar char="•"/>
                      </a:pPr>
                      <a:r>
                        <a:rPr lang="en-GB" sz="1800" b="0">
                          <a:latin typeface="Poppins" panose="00000500000000000000" pitchFamily="2" charset="0"/>
                          <a:cs typeface="Poppins" panose="00000500000000000000" pitchFamily="2" charset="0"/>
                        </a:rPr>
                        <a:t>Consider “Subject Access Request”:</a:t>
                      </a:r>
                    </a:p>
                    <a:p>
                      <a:pPr marL="893763" indent="-179388">
                        <a:lnSpc>
                          <a:spcPct val="150000"/>
                        </a:lnSpc>
                        <a:buFont typeface="Arial" panose="020B0604020202020204" pitchFamily="34" charset="0"/>
                        <a:buChar char="•"/>
                      </a:pPr>
                      <a:r>
                        <a:rPr lang="en-GB" sz="1600" b="0" kern="1200">
                          <a:solidFill>
                            <a:schemeClr val="accent1"/>
                          </a:solidFill>
                          <a:latin typeface="Poppins" panose="00000500000000000000" pitchFamily="2" charset="0"/>
                          <a:ea typeface="+mn-ea"/>
                          <a:cs typeface="Poppins" panose="00000500000000000000" pitchFamily="2" charset="0"/>
                          <a:hlinkClick r:id="rId3">
                            <a:extLst>
                              <a:ext uri="{A12FA001-AC4F-418D-AE19-62706E023703}">
                                <ahyp:hlinkClr xmlns:ahyp="http://schemas.microsoft.com/office/drawing/2018/hyperlinkcolor" val="tx"/>
                              </a:ext>
                            </a:extLst>
                          </a:hlinkClick>
                        </a:rPr>
                        <a:t>Personal information - SQA</a:t>
                      </a:r>
                      <a:r>
                        <a:rPr lang="en-GB" sz="1600" b="0" kern="1200">
                          <a:solidFill>
                            <a:schemeClr val="accent1"/>
                          </a:solidFill>
                          <a:latin typeface="Poppins" panose="00000500000000000000" pitchFamily="2" charset="0"/>
                          <a:ea typeface="+mn-ea"/>
                          <a:cs typeface="Poppins" panose="00000500000000000000" pitchFamily="2" charset="0"/>
                        </a:rPr>
                        <a:t> </a:t>
                      </a:r>
                      <a:r>
                        <a:rPr lang="en-GB" sz="1600" b="0" kern="1200">
                          <a:solidFill>
                            <a:srgbClr val="002060"/>
                          </a:solidFill>
                          <a:latin typeface="Poppins" panose="00000500000000000000" pitchFamily="2" charset="0"/>
                          <a:ea typeface="+mn-ea"/>
                          <a:cs typeface="Poppins" panose="00000500000000000000" pitchFamily="2" charset="0"/>
                        </a:rPr>
                        <a:t>(new)</a:t>
                      </a:r>
                    </a:p>
                    <a:p>
                      <a:pPr marL="179388" indent="-179388">
                        <a:lnSpc>
                          <a:spcPct val="150000"/>
                        </a:lnSpc>
                        <a:buFont typeface="Arial" panose="020B0604020202020204" pitchFamily="34" charset="0"/>
                        <a:buChar char="•"/>
                      </a:pPr>
                      <a:r>
                        <a:rPr lang="en-GB" sz="1800" b="0">
                          <a:latin typeface="Poppins" panose="00000500000000000000" pitchFamily="2" charset="0"/>
                          <a:cs typeface="Poppins" panose="00000500000000000000" pitchFamily="2" charset="0"/>
                        </a:rPr>
                        <a:t>Complete Literacy and/or Numeracy at SCQF L5 or above (if necessary) </a:t>
                      </a:r>
                    </a:p>
                  </a:txBody>
                  <a:tcPr>
                    <a:lnR w="38100" cap="flat" cmpd="sng" algn="ctr">
                      <a:solidFill>
                        <a:schemeClr val="bg1"/>
                      </a:solidFill>
                      <a:prstDash val="solid"/>
                      <a:round/>
                      <a:headEnd type="none" w="med" len="med"/>
                      <a:tailEnd type="none" w="med" len="med"/>
                    </a:lnR>
                  </a:tcPr>
                </a:tc>
                <a:tc>
                  <a:txBody>
                    <a:bodyPr/>
                    <a:lstStyle/>
                    <a:p>
                      <a:pPr marL="179070" indent="-179070">
                        <a:lnSpc>
                          <a:spcPct val="150000"/>
                        </a:lnSpc>
                        <a:buFont typeface="Arial" panose="020B0604020202020204" pitchFamily="34" charset="0"/>
                        <a:buChar char="•"/>
                      </a:pPr>
                      <a:r>
                        <a:rPr lang="en-GB" sz="1800" b="0">
                          <a:latin typeface="Poppins"/>
                          <a:cs typeface="Poppins"/>
                        </a:rPr>
                        <a:t>Check </a:t>
                      </a:r>
                      <a:r>
                        <a:rPr lang="en-GB" sz="1800" b="0" err="1">
                          <a:latin typeface="Poppins"/>
                          <a:cs typeface="Poppins"/>
                        </a:rPr>
                        <a:t>MySQA</a:t>
                      </a:r>
                      <a:r>
                        <a:rPr lang="en-GB" sz="1800" b="0">
                          <a:latin typeface="Poppins"/>
                          <a:cs typeface="Poppins"/>
                        </a:rPr>
                        <a:t> for Literacy and Numeracy – both must be at SCQF L5 or above</a:t>
                      </a:r>
                    </a:p>
                    <a:p>
                      <a:pPr marL="179070" indent="-179070">
                        <a:lnSpc>
                          <a:spcPct val="150000"/>
                        </a:lnSpc>
                        <a:buFont typeface="Arial" panose="020B0604020202020204" pitchFamily="34" charset="0"/>
                        <a:buChar char="•"/>
                      </a:pPr>
                      <a:r>
                        <a:rPr lang="en-GB" sz="1800" b="0">
                          <a:latin typeface="Poppins"/>
                          <a:cs typeface="Poppins"/>
                        </a:rPr>
                        <a:t> Core skills profile* accepted – check both components in each are at L5 </a:t>
                      </a:r>
                      <a:r>
                        <a:rPr lang="en-GB" sz="1800" b="0" i="1">
                          <a:latin typeface="Poppins"/>
                          <a:cs typeface="Poppins"/>
                        </a:rPr>
                        <a:t>(previous slide) </a:t>
                      </a:r>
                      <a:r>
                        <a:rPr lang="en-GB" sz="1800" b="0">
                          <a:latin typeface="Poppins"/>
                          <a:cs typeface="Poppins"/>
                        </a:rPr>
                        <a:t> </a:t>
                      </a:r>
                    </a:p>
                    <a:p>
                      <a:pPr marL="179388" indent="-179388">
                        <a:lnSpc>
                          <a:spcPct val="150000"/>
                        </a:lnSpc>
                        <a:buFont typeface="Arial" panose="020B0604020202020204" pitchFamily="34" charset="0"/>
                        <a:buChar char="•"/>
                      </a:pPr>
                      <a:r>
                        <a:rPr lang="en-GB" sz="1800" b="0">
                          <a:latin typeface="Poppins" panose="00000500000000000000" pitchFamily="2" charset="0"/>
                          <a:cs typeface="Poppins" panose="00000500000000000000" pitchFamily="2" charset="0"/>
                        </a:rPr>
                        <a:t>If you have both Q’s at L5, order a replacement certificate* </a:t>
                      </a:r>
                      <a:r>
                        <a:rPr lang="en-GB" sz="1800" b="0" i="1">
                          <a:latin typeface="Poppins" panose="00000500000000000000" pitchFamily="2" charset="0"/>
                          <a:cs typeface="Poppins" panose="00000500000000000000" pitchFamily="2" charset="0"/>
                        </a:rPr>
                        <a:t>(see pre-1995 information) </a:t>
                      </a:r>
                    </a:p>
                    <a:p>
                      <a:pPr marL="452120" indent="-179070">
                        <a:lnSpc>
                          <a:spcPct val="150000"/>
                        </a:lnSpc>
                        <a:buFont typeface="Arial" panose="020B0604020202020204" pitchFamily="34" charset="0"/>
                        <a:buChar char="•"/>
                      </a:pPr>
                      <a:r>
                        <a:rPr lang="en-GB" sz="1600" b="0" kern="1200" err="1">
                          <a:solidFill>
                            <a:schemeClr val="dk1"/>
                          </a:solidFill>
                          <a:latin typeface="Poppins" panose="00000500000000000000" pitchFamily="2" charset="0"/>
                          <a:ea typeface="+mn-ea"/>
                          <a:cs typeface="Poppins" panose="00000500000000000000" pitchFamily="2" charset="0"/>
                        </a:rPr>
                        <a:t>MySQA</a:t>
                      </a:r>
                      <a:r>
                        <a:rPr lang="en-GB" sz="1600" b="0" kern="1200">
                          <a:solidFill>
                            <a:schemeClr val="dk1"/>
                          </a:solidFill>
                          <a:latin typeface="Poppins" panose="00000500000000000000" pitchFamily="2" charset="0"/>
                          <a:ea typeface="+mn-ea"/>
                          <a:cs typeface="Poppins" panose="00000500000000000000" pitchFamily="2" charset="0"/>
                        </a:rPr>
                        <a:t> screenshot is </a:t>
                      </a:r>
                      <a:r>
                        <a:rPr lang="en-GB" sz="1600" b="0" u="sng" kern="1200">
                          <a:solidFill>
                            <a:schemeClr val="dk1"/>
                          </a:solidFill>
                          <a:latin typeface="Poppins" panose="00000500000000000000" pitchFamily="2" charset="0"/>
                          <a:ea typeface="+mn-ea"/>
                          <a:cs typeface="Poppins" panose="00000500000000000000" pitchFamily="2" charset="0"/>
                        </a:rPr>
                        <a:t>not acceptable</a:t>
                      </a:r>
                      <a:endParaRPr lang="en-GB" sz="1800" b="0">
                        <a:solidFill>
                          <a:srgbClr val="060645"/>
                        </a:solidFill>
                        <a:latin typeface="Poppins" panose="00000500000000000000" pitchFamily="2" charset="0"/>
                        <a:cs typeface="Poppins" panose="00000500000000000000" pitchFamily="2" charset="0"/>
                      </a:endParaRPr>
                    </a:p>
                    <a:p>
                      <a:pPr marL="179388" lvl="1" indent="-179388">
                        <a:lnSpc>
                          <a:spcPct val="150000"/>
                        </a:lnSpc>
                        <a:buFont typeface="Arial" panose="020B0604020202020204" pitchFamily="34" charset="0"/>
                        <a:buChar char="•"/>
                      </a:pPr>
                      <a:r>
                        <a:rPr lang="en-GB" sz="1800" b="0">
                          <a:solidFill>
                            <a:srgbClr val="060645"/>
                          </a:solidFill>
                          <a:latin typeface="Poppins" panose="00000500000000000000" pitchFamily="2" charset="0"/>
                          <a:cs typeface="Poppins" panose="00000500000000000000" pitchFamily="2" charset="0"/>
                        </a:rPr>
                        <a:t>If required, complete Literacy and/or Numeracy ASAP – SQA certificate issued when achieved (free)</a:t>
                      </a:r>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05591885"/>
                  </a:ext>
                </a:extLst>
              </a:tr>
              <a:tr h="759106">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latin typeface="Poppins" panose="00000500000000000000" pitchFamily="2" charset="0"/>
                          <a:cs typeface="Poppins" panose="00000500000000000000" pitchFamily="2" charset="0"/>
                        </a:rPr>
                        <a:t>            NOTE: Certificated evidence of Literacy and Numeracy </a:t>
                      </a:r>
                      <a:r>
                        <a:rPr lang="en-GB" b="1" u="sng">
                          <a:latin typeface="Poppins" panose="00000500000000000000" pitchFamily="2" charset="0"/>
                          <a:cs typeface="Poppins" panose="00000500000000000000" pitchFamily="2" charset="0"/>
                        </a:rPr>
                        <a:t>must</a:t>
                      </a:r>
                      <a:r>
                        <a:rPr lang="en-GB" b="1">
                          <a:latin typeface="Poppins" panose="00000500000000000000" pitchFamily="2" charset="0"/>
                          <a:cs typeface="Poppins" panose="00000500000000000000" pitchFamily="2" charset="0"/>
                        </a:rPr>
                        <a:t> be submitted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latin typeface="Poppins" panose="00000500000000000000" pitchFamily="2" charset="0"/>
                          <a:cs typeface="Poppins" panose="00000500000000000000" pitchFamily="2" charset="0"/>
                        </a:rPr>
                        <a:t>             by the application deadline otherwise your application will not be processed. </a:t>
                      </a:r>
                    </a:p>
                  </a:txBody>
                  <a:tcPr anchor="ctr">
                    <a:solidFill>
                      <a:srgbClr val="FFB4FF"/>
                    </a:solidFill>
                  </a:tcPr>
                </a:tc>
                <a:tc hMerge="1">
                  <a:txBody>
                    <a:bodyPr/>
                    <a:lstStyle/>
                    <a:p>
                      <a:pPr marL="631825" indent="-179388">
                        <a:lnSpc>
                          <a:spcPct val="150000"/>
                        </a:lnSpc>
                        <a:buFont typeface="Arial" panose="020B0604020202020204" pitchFamily="34" charset="0"/>
                        <a:buChar char="•"/>
                      </a:pPr>
                      <a:endParaRPr lang="en-GB" sz="1800" b="1" kern="1200">
                        <a:solidFill>
                          <a:schemeClr val="dk1"/>
                        </a:solidFill>
                        <a:latin typeface="Poppins" panose="00000500000000000000" pitchFamily="2" charset="0"/>
                        <a:ea typeface="+mn-ea"/>
                        <a:cs typeface="Poppins" panose="00000500000000000000" pitchFamily="2" charset="0"/>
                      </a:endParaRPr>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49361718"/>
                  </a:ext>
                </a:extLst>
              </a:tr>
            </a:tbl>
          </a:graphicData>
        </a:graphic>
      </p:graphicFrame>
      <p:sp>
        <p:nvSpPr>
          <p:cNvPr id="3" name="Text Placeholder 2">
            <a:extLst>
              <a:ext uri="{FF2B5EF4-FFF2-40B4-BE49-F238E27FC236}">
                <a16:creationId xmlns:a16="http://schemas.microsoft.com/office/drawing/2014/main" id="{5C09E93E-6C59-4A7C-898E-63C7AFFAC173}"/>
              </a:ext>
            </a:extLst>
          </p:cNvPr>
          <p:cNvSpPr>
            <a:spLocks noGrp="1"/>
          </p:cNvSpPr>
          <p:nvPr>
            <p:ph type="body" sz="quarter" idx="24"/>
          </p:nvPr>
        </p:nvSpPr>
        <p:spPr>
          <a:xfrm>
            <a:off x="413915" y="404664"/>
            <a:ext cx="11586407" cy="497161"/>
          </a:xfrm>
        </p:spPr>
        <p:txBody>
          <a:bodyPr lIns="91440" tIns="45720" rIns="91440" bIns="45720" anchor="t">
            <a:noAutofit/>
          </a:bodyPr>
          <a:lstStyle/>
          <a:p>
            <a:r>
              <a:rPr lang="en-GB">
                <a:latin typeface="Poppins SemiBold"/>
                <a:cs typeface="Poppins SemiBold"/>
              </a:rPr>
              <a:t>Qualification check: Lost/damaged certificates (Scotland)</a:t>
            </a:r>
          </a:p>
        </p:txBody>
      </p:sp>
    </p:spTree>
    <p:extLst>
      <p:ext uri="{BB962C8B-B14F-4D97-AF65-F5344CB8AC3E}">
        <p14:creationId xmlns:p14="http://schemas.microsoft.com/office/powerpoint/2010/main" val="407961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582EB7-0F31-34CF-E423-866BB7118BC7}"/>
              </a:ext>
            </a:extLst>
          </p:cNvPr>
          <p:cNvSpPr>
            <a:spLocks noGrp="1"/>
          </p:cNvSpPr>
          <p:nvPr>
            <p:ph type="body" sz="quarter" idx="24"/>
          </p:nvPr>
        </p:nvSpPr>
        <p:spPr/>
        <p:txBody>
          <a:bodyPr/>
          <a:lstStyle/>
          <a:p>
            <a:r>
              <a:rPr lang="en-GB"/>
              <a:t>Setting up “</a:t>
            </a:r>
            <a:r>
              <a:rPr lang="en-GB" err="1"/>
              <a:t>MySQA</a:t>
            </a:r>
            <a:r>
              <a:rPr lang="en-GB"/>
              <a:t>”</a:t>
            </a:r>
          </a:p>
        </p:txBody>
      </p:sp>
      <p:sp>
        <p:nvSpPr>
          <p:cNvPr id="6" name="TextBox 5">
            <a:extLst>
              <a:ext uri="{FF2B5EF4-FFF2-40B4-BE49-F238E27FC236}">
                <a16:creationId xmlns:a16="http://schemas.microsoft.com/office/drawing/2014/main" id="{A0C1825E-E6B4-529E-EE03-2404B748AD75}"/>
              </a:ext>
            </a:extLst>
          </p:cNvPr>
          <p:cNvSpPr txBox="1"/>
          <p:nvPr/>
        </p:nvSpPr>
        <p:spPr>
          <a:xfrm>
            <a:off x="266307" y="1761968"/>
            <a:ext cx="4324354" cy="3416320"/>
          </a:xfrm>
          <a:prstGeom prst="rect">
            <a:avLst/>
          </a:prstGeom>
          <a:noFill/>
        </p:spPr>
        <p:txBody>
          <a:bodyPr wrap="square">
            <a:spAutoFit/>
          </a:bodyPr>
          <a:lstStyle/>
          <a:p>
            <a:r>
              <a:rPr lang="en-GB" sz="2400" b="1">
                <a:solidFill>
                  <a:schemeClr val="accent1"/>
                </a:solidFill>
                <a:hlinkClick r:id="rId3">
                  <a:extLst>
                    <a:ext uri="{A12FA001-AC4F-418D-AE19-62706E023703}">
                      <ahyp:hlinkClr xmlns:ahyp="http://schemas.microsoft.com/office/drawing/2018/hyperlinkcolor" val="tx"/>
                    </a:ext>
                  </a:extLst>
                </a:hlinkClick>
              </a:rPr>
              <a:t>Sign Up (mysqa.org.uk)</a:t>
            </a:r>
            <a:endParaRPr lang="en-GB" sz="2400" b="1">
              <a:solidFill>
                <a:schemeClr val="accent1"/>
              </a:solidFill>
            </a:endParaRPr>
          </a:p>
          <a:p>
            <a:endParaRPr lang="en-GB" sz="2400" b="1">
              <a:solidFill>
                <a:schemeClr val="accent1"/>
              </a:solidFill>
            </a:endParaRPr>
          </a:p>
          <a:p>
            <a:endParaRPr lang="en-GB" sz="2400">
              <a:solidFill>
                <a:srgbClr val="002060"/>
              </a:solidFill>
              <a:latin typeface="Poppins" pitchFamily="2" charset="77"/>
              <a:cs typeface="Poppins" pitchFamily="2" charset="77"/>
            </a:endParaRPr>
          </a:p>
          <a:p>
            <a:endParaRPr lang="en-GB" sz="2400">
              <a:solidFill>
                <a:srgbClr val="002060"/>
              </a:solidFill>
              <a:latin typeface="Poppins" pitchFamily="2" charset="77"/>
              <a:cs typeface="Poppins" pitchFamily="2" charset="77"/>
            </a:endParaRPr>
          </a:p>
          <a:p>
            <a:endParaRPr lang="en-GB" sz="2400">
              <a:solidFill>
                <a:srgbClr val="002060"/>
              </a:solidFill>
              <a:latin typeface="Poppins" pitchFamily="2" charset="77"/>
              <a:cs typeface="Poppins" pitchFamily="2" charset="77"/>
            </a:endParaRPr>
          </a:p>
          <a:p>
            <a:r>
              <a:rPr lang="en-GB" sz="2400">
                <a:solidFill>
                  <a:srgbClr val="002060"/>
                </a:solidFill>
                <a:latin typeface="Poppins" pitchFamily="2" charset="77"/>
                <a:cs typeface="Poppins" pitchFamily="2" charset="77"/>
              </a:rPr>
              <a:t>If you don’t know your “SCN” (Scottish Candidate Number), contact the SQA who will provide this.</a:t>
            </a:r>
            <a:endParaRPr lang="en-GB" sz="2400" b="1">
              <a:solidFill>
                <a:schemeClr val="accent1"/>
              </a:solidFill>
            </a:endParaRPr>
          </a:p>
        </p:txBody>
      </p:sp>
      <p:pic>
        <p:nvPicPr>
          <p:cNvPr id="4" name="Picture 3">
            <a:extLst>
              <a:ext uri="{FF2B5EF4-FFF2-40B4-BE49-F238E27FC236}">
                <a16:creationId xmlns:a16="http://schemas.microsoft.com/office/drawing/2014/main" id="{66BE7E7B-4AF6-EC96-4514-F6D2B92F6434}"/>
              </a:ext>
            </a:extLst>
          </p:cNvPr>
          <p:cNvPicPr>
            <a:picLocks noChangeAspect="1"/>
          </p:cNvPicPr>
          <p:nvPr/>
        </p:nvPicPr>
        <p:blipFill>
          <a:blip r:embed="rId4"/>
          <a:stretch>
            <a:fillRect/>
          </a:stretch>
        </p:blipFill>
        <p:spPr>
          <a:xfrm>
            <a:off x="5003966" y="578375"/>
            <a:ext cx="6921727" cy="5701250"/>
          </a:xfrm>
          <a:prstGeom prst="rect">
            <a:avLst/>
          </a:prstGeom>
          <a:ln w="6350">
            <a:solidFill>
              <a:schemeClr val="accent1">
                <a:lumMod val="75000"/>
              </a:schemeClr>
            </a:solidFill>
          </a:ln>
        </p:spPr>
      </p:pic>
    </p:spTree>
    <p:extLst>
      <p:ext uri="{BB962C8B-B14F-4D97-AF65-F5344CB8AC3E}">
        <p14:creationId xmlns:p14="http://schemas.microsoft.com/office/powerpoint/2010/main" val="258712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a:t>
            </a:r>
            <a:r>
              <a:rPr lang="en-GB" err="1"/>
              <a:t>MySQA</a:t>
            </a:r>
            <a:r>
              <a:rPr lang="en-GB"/>
              <a:t>” Account</a:t>
            </a:r>
          </a:p>
        </p:txBody>
      </p:sp>
      <p:sp>
        <p:nvSpPr>
          <p:cNvPr id="18" name="TextBox 17">
            <a:extLst>
              <a:ext uri="{FF2B5EF4-FFF2-40B4-BE49-F238E27FC236}">
                <a16:creationId xmlns:a16="http://schemas.microsoft.com/office/drawing/2014/main" id="{4EAFCF6D-B1EC-C4BC-9693-F3DFC7A6171C}"/>
              </a:ext>
            </a:extLst>
          </p:cNvPr>
          <p:cNvSpPr txBox="1"/>
          <p:nvPr/>
        </p:nvSpPr>
        <p:spPr>
          <a:xfrm>
            <a:off x="413915" y="2198034"/>
            <a:ext cx="4092097" cy="3570208"/>
          </a:xfrm>
          <a:prstGeom prst="rect">
            <a:avLst/>
          </a:prstGeom>
          <a:noFill/>
          <a:ln>
            <a:solidFill>
              <a:schemeClr val="accent1"/>
            </a:solidFill>
          </a:ln>
        </p:spPr>
        <p:txBody>
          <a:bodyPr wrap="square" rtlCol="0">
            <a:spAutoFit/>
          </a:bodyPr>
          <a:lstStyle/>
          <a:p>
            <a:r>
              <a:rPr lang="en-GB" b="1"/>
              <a:t>Checklist: </a:t>
            </a:r>
          </a:p>
          <a:p>
            <a:pPr marL="285750" indent="-285750">
              <a:buFont typeface="Wingdings" panose="05000000000000000000" pitchFamily="2" charset="2"/>
              <a:buChar char="ü"/>
            </a:pPr>
            <a:r>
              <a:rPr lang="en-GB"/>
              <a:t>Show course / unit code</a:t>
            </a:r>
          </a:p>
          <a:p>
            <a:pPr marL="285750" indent="-285750">
              <a:buFont typeface="Wingdings" panose="05000000000000000000" pitchFamily="2" charset="2"/>
              <a:buChar char="ü"/>
            </a:pPr>
            <a:r>
              <a:rPr lang="en-GB"/>
              <a:t>Show SCQF</a:t>
            </a:r>
          </a:p>
          <a:p>
            <a:pPr marL="285750" indent="-285750">
              <a:buFont typeface="Wingdings" panose="05000000000000000000" pitchFamily="2" charset="2"/>
              <a:buChar char="ü"/>
            </a:pPr>
            <a:r>
              <a:rPr lang="en-GB"/>
              <a:t>Show dates</a:t>
            </a:r>
          </a:p>
          <a:p>
            <a:pPr marL="285750" indent="-285750">
              <a:buFont typeface="Wingdings" panose="05000000000000000000" pitchFamily="2" charset="2"/>
              <a:buChar char="ü"/>
            </a:pPr>
            <a:endParaRPr lang="en-GB"/>
          </a:p>
          <a:p>
            <a:pPr marL="285750" indent="-285750">
              <a:buFont typeface="Wingdings" panose="05000000000000000000" pitchFamily="2" charset="2"/>
              <a:buChar char="ü"/>
            </a:pPr>
            <a:r>
              <a:rPr lang="en-GB"/>
              <a:t>Click the </a:t>
            </a:r>
            <a:r>
              <a:rPr lang="en-GB" sz="2800" b="1"/>
              <a:t>+</a:t>
            </a:r>
            <a:r>
              <a:rPr lang="en-GB"/>
              <a:t>  sign to show </a:t>
            </a:r>
            <a:r>
              <a:rPr lang="en-GB" i="1" u="sng"/>
              <a:t>all</a:t>
            </a:r>
            <a:r>
              <a:rPr lang="en-GB"/>
              <a:t> units studied</a:t>
            </a:r>
          </a:p>
          <a:p>
            <a:pPr marL="285750" indent="-285750">
              <a:buFont typeface="Wingdings" panose="05000000000000000000" pitchFamily="2" charset="2"/>
              <a:buChar char="ü"/>
            </a:pPr>
            <a:endParaRPr lang="en-GB"/>
          </a:p>
          <a:p>
            <a:r>
              <a:rPr lang="en-GB" b="1" i="1"/>
              <a:t>Please note this is </a:t>
            </a:r>
            <a:r>
              <a:rPr lang="en-GB" b="1" i="1" u="sng"/>
              <a:t>not accepted </a:t>
            </a:r>
            <a:r>
              <a:rPr lang="en-GB" b="1" i="1"/>
              <a:t>as evidence of achievement. </a:t>
            </a:r>
          </a:p>
          <a:p>
            <a:r>
              <a:rPr lang="en-GB" b="1" i="1"/>
              <a:t>It lets you check the subjects and levels achieved. </a:t>
            </a:r>
          </a:p>
        </p:txBody>
      </p:sp>
      <p:pic>
        <p:nvPicPr>
          <p:cNvPr id="20" name="Picture 19">
            <a:extLst>
              <a:ext uri="{FF2B5EF4-FFF2-40B4-BE49-F238E27FC236}">
                <a16:creationId xmlns:a16="http://schemas.microsoft.com/office/drawing/2014/main" id="{7663B991-F60E-E284-2430-FDCCF4156D51}"/>
              </a:ext>
            </a:extLst>
          </p:cNvPr>
          <p:cNvPicPr>
            <a:picLocks noChangeAspect="1"/>
          </p:cNvPicPr>
          <p:nvPr/>
        </p:nvPicPr>
        <p:blipFill>
          <a:blip r:embed="rId3"/>
          <a:stretch>
            <a:fillRect/>
          </a:stretch>
        </p:blipFill>
        <p:spPr>
          <a:xfrm>
            <a:off x="4739778" y="404664"/>
            <a:ext cx="7420799" cy="5956516"/>
          </a:xfrm>
          <a:prstGeom prst="rect">
            <a:avLst/>
          </a:prstGeom>
          <a:ln w="6350">
            <a:solidFill>
              <a:srgbClr val="060645"/>
            </a:solidFill>
          </a:ln>
        </p:spPr>
      </p:pic>
    </p:spTree>
    <p:extLst>
      <p:ext uri="{BB962C8B-B14F-4D97-AF65-F5344CB8AC3E}">
        <p14:creationId xmlns:p14="http://schemas.microsoft.com/office/powerpoint/2010/main" val="1063279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a:t>
            </a:r>
            <a:r>
              <a:rPr lang="en-GB" err="1"/>
              <a:t>MySQA</a:t>
            </a:r>
            <a:r>
              <a:rPr lang="en-GB"/>
              <a:t>” Account</a:t>
            </a:r>
          </a:p>
        </p:txBody>
      </p:sp>
      <p:pic>
        <p:nvPicPr>
          <p:cNvPr id="4" name="Picture 3">
            <a:extLst>
              <a:ext uri="{FF2B5EF4-FFF2-40B4-BE49-F238E27FC236}">
                <a16:creationId xmlns:a16="http://schemas.microsoft.com/office/drawing/2014/main" id="{4DB9EB0F-516A-C3E3-5F7F-DF0F18478BAB}"/>
              </a:ext>
            </a:extLst>
          </p:cNvPr>
          <p:cNvPicPr>
            <a:picLocks noChangeAspect="1"/>
          </p:cNvPicPr>
          <p:nvPr/>
        </p:nvPicPr>
        <p:blipFill>
          <a:blip r:embed="rId3"/>
          <a:stretch>
            <a:fillRect/>
          </a:stretch>
        </p:blipFill>
        <p:spPr>
          <a:xfrm>
            <a:off x="85919" y="1078076"/>
            <a:ext cx="9061288" cy="4701848"/>
          </a:xfrm>
          <a:prstGeom prst="rect">
            <a:avLst/>
          </a:prstGeom>
          <a:ln w="6350">
            <a:solidFill>
              <a:srgbClr val="002060"/>
            </a:solidFill>
          </a:ln>
        </p:spPr>
      </p:pic>
      <p:sp>
        <p:nvSpPr>
          <p:cNvPr id="5" name="TextBox 4">
            <a:extLst>
              <a:ext uri="{FF2B5EF4-FFF2-40B4-BE49-F238E27FC236}">
                <a16:creationId xmlns:a16="http://schemas.microsoft.com/office/drawing/2014/main" id="{DA936027-378B-0878-E2DF-67B5D75A81E8}"/>
              </a:ext>
            </a:extLst>
          </p:cNvPr>
          <p:cNvSpPr txBox="1"/>
          <p:nvPr/>
        </p:nvSpPr>
        <p:spPr>
          <a:xfrm>
            <a:off x="9113384" y="1918069"/>
            <a:ext cx="2992695" cy="923330"/>
          </a:xfrm>
          <a:prstGeom prst="rect">
            <a:avLst/>
          </a:prstGeom>
          <a:noFill/>
          <a:ln w="25400">
            <a:solidFill>
              <a:schemeClr val="accent1"/>
            </a:solidFill>
          </a:ln>
        </p:spPr>
        <p:txBody>
          <a:bodyPr wrap="square" rtlCol="0">
            <a:spAutoFit/>
          </a:bodyPr>
          <a:lstStyle/>
          <a:p>
            <a:r>
              <a:rPr lang="en-GB" b="1"/>
              <a:t>Communication: </a:t>
            </a:r>
          </a:p>
          <a:p>
            <a:pPr marL="285750" indent="-285750">
              <a:buFont typeface="Arial" panose="020B0604020202020204" pitchFamily="34" charset="0"/>
              <a:buChar char="•"/>
            </a:pPr>
            <a:r>
              <a:rPr lang="en-GB" u="sng"/>
              <a:t>Both</a:t>
            </a:r>
            <a:r>
              <a:rPr lang="en-GB"/>
              <a:t> must be at SCQF L5 or above</a:t>
            </a:r>
          </a:p>
        </p:txBody>
      </p:sp>
      <p:sp>
        <p:nvSpPr>
          <p:cNvPr id="6" name="TextBox 5">
            <a:extLst>
              <a:ext uri="{FF2B5EF4-FFF2-40B4-BE49-F238E27FC236}">
                <a16:creationId xmlns:a16="http://schemas.microsoft.com/office/drawing/2014/main" id="{68F493B9-2EBB-7A22-B273-D384E6CD4CAF}"/>
              </a:ext>
            </a:extLst>
          </p:cNvPr>
          <p:cNvSpPr txBox="1"/>
          <p:nvPr/>
        </p:nvSpPr>
        <p:spPr>
          <a:xfrm>
            <a:off x="9113385" y="3429000"/>
            <a:ext cx="2992695" cy="923330"/>
          </a:xfrm>
          <a:prstGeom prst="rect">
            <a:avLst/>
          </a:prstGeom>
          <a:noFill/>
          <a:ln w="25400">
            <a:solidFill>
              <a:schemeClr val="accent1"/>
            </a:solidFill>
          </a:ln>
        </p:spPr>
        <p:txBody>
          <a:bodyPr wrap="square" rtlCol="0">
            <a:spAutoFit/>
          </a:bodyPr>
          <a:lstStyle/>
          <a:p>
            <a:r>
              <a:rPr lang="en-GB" b="1"/>
              <a:t>Numeracy: </a:t>
            </a:r>
          </a:p>
          <a:p>
            <a:pPr marL="285750" indent="-285750">
              <a:buFont typeface="Arial" panose="020B0604020202020204" pitchFamily="34" charset="0"/>
              <a:buChar char="•"/>
            </a:pPr>
            <a:r>
              <a:rPr lang="en-GB" u="sng"/>
              <a:t>Both</a:t>
            </a:r>
            <a:r>
              <a:rPr lang="en-GB"/>
              <a:t> must be at SCQF L5 or above</a:t>
            </a:r>
          </a:p>
        </p:txBody>
      </p:sp>
    </p:spTree>
    <p:extLst>
      <p:ext uri="{BB962C8B-B14F-4D97-AF65-F5344CB8AC3E}">
        <p14:creationId xmlns:p14="http://schemas.microsoft.com/office/powerpoint/2010/main" val="9723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711814-6F55-35E0-B1F7-EA9F3690919F}"/>
              </a:ext>
            </a:extLst>
          </p:cNvPr>
          <p:cNvSpPr>
            <a:spLocks noGrp="1"/>
          </p:cNvSpPr>
          <p:nvPr>
            <p:ph type="body" sz="quarter" idx="24"/>
          </p:nvPr>
        </p:nvSpPr>
        <p:spPr>
          <a:xfrm>
            <a:off x="413915" y="404664"/>
            <a:ext cx="4158085" cy="497161"/>
          </a:xfrm>
        </p:spPr>
        <p:txBody>
          <a:bodyPr/>
          <a:lstStyle/>
          <a:p>
            <a:r>
              <a:rPr lang="en-GB"/>
              <a:t>Core Skills Profile</a:t>
            </a:r>
          </a:p>
        </p:txBody>
      </p:sp>
      <p:pic>
        <p:nvPicPr>
          <p:cNvPr id="8" name="Picture 7">
            <a:extLst>
              <a:ext uri="{FF2B5EF4-FFF2-40B4-BE49-F238E27FC236}">
                <a16:creationId xmlns:a16="http://schemas.microsoft.com/office/drawing/2014/main" id="{B59ABB06-66F5-764A-CEA5-705BC859B1AD}"/>
              </a:ext>
            </a:extLst>
          </p:cNvPr>
          <p:cNvPicPr>
            <a:picLocks noChangeAspect="1"/>
          </p:cNvPicPr>
          <p:nvPr/>
        </p:nvPicPr>
        <p:blipFill>
          <a:blip r:embed="rId2"/>
          <a:stretch>
            <a:fillRect/>
          </a:stretch>
        </p:blipFill>
        <p:spPr>
          <a:xfrm>
            <a:off x="5216013" y="32010"/>
            <a:ext cx="6975987" cy="5751244"/>
          </a:xfrm>
          <a:prstGeom prst="rect">
            <a:avLst/>
          </a:prstGeom>
        </p:spPr>
      </p:pic>
      <p:sp>
        <p:nvSpPr>
          <p:cNvPr id="9" name="TextBox 8">
            <a:extLst>
              <a:ext uri="{FF2B5EF4-FFF2-40B4-BE49-F238E27FC236}">
                <a16:creationId xmlns:a16="http://schemas.microsoft.com/office/drawing/2014/main" id="{E766D83C-FB66-C8DE-5A69-08DDCE0404B7}"/>
              </a:ext>
            </a:extLst>
          </p:cNvPr>
          <p:cNvSpPr txBox="1"/>
          <p:nvPr/>
        </p:nvSpPr>
        <p:spPr>
          <a:xfrm>
            <a:off x="178537" y="1159019"/>
            <a:ext cx="5528579" cy="4539961"/>
          </a:xfrm>
          <a:prstGeom prst="rect">
            <a:avLst/>
          </a:prstGeom>
          <a:noFill/>
        </p:spPr>
        <p:txBody>
          <a:bodyPr wrap="square" rtlCol="0">
            <a:spAutoFit/>
          </a:bodyPr>
          <a:lstStyle/>
          <a:p>
            <a:pPr>
              <a:lnSpc>
                <a:spcPct val="150000"/>
              </a:lnSpc>
            </a:pPr>
            <a:r>
              <a:rPr lang="en-GB">
                <a:latin typeface="Poppins" panose="00000500000000000000" pitchFamily="2" charset="0"/>
                <a:cs typeface="Poppins" panose="00000500000000000000" pitchFamily="2" charset="0"/>
              </a:rPr>
              <a:t>If you studied other qualifications accredited by the SQA after 1999, you should have a </a:t>
            </a:r>
            <a:r>
              <a:rPr lang="en-GB" b="1">
                <a:latin typeface="Poppins" panose="00000500000000000000" pitchFamily="2" charset="0"/>
                <a:cs typeface="Poppins" panose="00000500000000000000" pitchFamily="2" charset="0"/>
              </a:rPr>
              <a:t>“Core Skills Profile” </a:t>
            </a:r>
            <a:r>
              <a:rPr lang="en-GB">
                <a:latin typeface="Poppins" panose="00000500000000000000" pitchFamily="2" charset="0"/>
                <a:cs typeface="Poppins" panose="00000500000000000000" pitchFamily="2" charset="0"/>
              </a:rPr>
              <a:t>(contact SQA if unsure)</a:t>
            </a:r>
          </a:p>
          <a:p>
            <a:endParaRPr lang="en-GB">
              <a:latin typeface="Poppins" panose="00000500000000000000" pitchFamily="2" charset="0"/>
              <a:cs typeface="Poppins" panose="00000500000000000000" pitchFamily="2" charset="0"/>
            </a:endParaRPr>
          </a:p>
          <a:p>
            <a:pPr>
              <a:lnSpc>
                <a:spcPct val="150000"/>
              </a:lnSpc>
            </a:pPr>
            <a:r>
              <a:rPr lang="en-GB">
                <a:latin typeface="Poppins" panose="00000500000000000000" pitchFamily="2" charset="0"/>
                <a:cs typeface="Poppins" panose="00000500000000000000" pitchFamily="2" charset="0"/>
              </a:rPr>
              <a:t>You must have </a:t>
            </a:r>
            <a:r>
              <a:rPr lang="en-GB" b="1">
                <a:latin typeface="Poppins" panose="00000500000000000000" pitchFamily="2" charset="0"/>
                <a:cs typeface="Poppins" panose="00000500000000000000" pitchFamily="2" charset="0"/>
              </a:rPr>
              <a:t>both components </a:t>
            </a:r>
            <a:r>
              <a:rPr lang="en-GB">
                <a:latin typeface="Poppins" panose="00000500000000000000" pitchFamily="2" charset="0"/>
                <a:cs typeface="Poppins" panose="00000500000000000000" pitchFamily="2" charset="0"/>
              </a:rPr>
              <a:t>at SCQF L5 or above for </a:t>
            </a:r>
            <a:r>
              <a:rPr lang="en-GB" b="1">
                <a:latin typeface="Poppins" panose="00000500000000000000" pitchFamily="2" charset="0"/>
                <a:cs typeface="Poppins" panose="00000500000000000000" pitchFamily="2" charset="0"/>
              </a:rPr>
              <a:t>each</a:t>
            </a:r>
            <a:r>
              <a:rPr lang="en-GB">
                <a:latin typeface="Poppins" panose="00000500000000000000" pitchFamily="2" charset="0"/>
                <a:cs typeface="Poppins" panose="00000500000000000000" pitchFamily="2" charset="0"/>
              </a:rPr>
              <a:t> of the following Core Skills:</a:t>
            </a:r>
          </a:p>
          <a:p>
            <a:pPr marL="522288" indent="-342900">
              <a:lnSpc>
                <a:spcPct val="150000"/>
              </a:lnSpc>
              <a:buFont typeface="+mj-lt"/>
              <a:buAutoNum type="arabicPeriod"/>
            </a:pPr>
            <a:r>
              <a:rPr lang="en-GB" b="1">
                <a:latin typeface="Poppins" panose="00000500000000000000" pitchFamily="2" charset="0"/>
                <a:cs typeface="Poppins" panose="00000500000000000000" pitchFamily="2" charset="0"/>
              </a:rPr>
              <a:t>Core Skill – Communication</a:t>
            </a:r>
          </a:p>
          <a:p>
            <a:pPr marL="814388" lvl="1" indent="-177800">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Oral Communication</a:t>
            </a:r>
          </a:p>
          <a:p>
            <a:pPr marL="814388" lvl="1" indent="-177800">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Written Communication </a:t>
            </a:r>
          </a:p>
          <a:p>
            <a:pPr marL="522288" indent="-342900">
              <a:lnSpc>
                <a:spcPct val="150000"/>
              </a:lnSpc>
              <a:buFont typeface="+mj-lt"/>
              <a:buAutoNum type="arabicPeriod"/>
            </a:pPr>
            <a:r>
              <a:rPr lang="en-GB" b="1">
                <a:latin typeface="Poppins" panose="00000500000000000000" pitchFamily="2" charset="0"/>
                <a:cs typeface="Poppins" panose="00000500000000000000" pitchFamily="2" charset="0"/>
              </a:rPr>
              <a:t>Core skill – Numeracy</a:t>
            </a:r>
          </a:p>
          <a:p>
            <a:pPr marL="814388" lvl="1" indent="-177800">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Using graphical information</a:t>
            </a:r>
          </a:p>
          <a:p>
            <a:pPr marL="814388" lvl="1" indent="-177800">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Using number</a:t>
            </a:r>
          </a:p>
        </p:txBody>
      </p:sp>
      <p:sp>
        <p:nvSpPr>
          <p:cNvPr id="10" name="Arrow: Right 9">
            <a:extLst>
              <a:ext uri="{FF2B5EF4-FFF2-40B4-BE49-F238E27FC236}">
                <a16:creationId xmlns:a16="http://schemas.microsoft.com/office/drawing/2014/main" id="{94639C5A-094E-337E-EADD-8DF71B6CD621}"/>
              </a:ext>
            </a:extLst>
          </p:cNvPr>
          <p:cNvSpPr/>
          <p:nvPr/>
        </p:nvSpPr>
        <p:spPr>
          <a:xfrm>
            <a:off x="4231808" y="3933761"/>
            <a:ext cx="1324397" cy="3949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375DB9DA-B22D-523B-498D-0D8B8A81A794}"/>
              </a:ext>
            </a:extLst>
          </p:cNvPr>
          <p:cNvSpPr/>
          <p:nvPr/>
        </p:nvSpPr>
        <p:spPr>
          <a:xfrm rot="5400000">
            <a:off x="9539860" y="2465664"/>
            <a:ext cx="978408" cy="3949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D2BB736-B164-37EF-04DB-32DEFD8D293F}"/>
              </a:ext>
            </a:extLst>
          </p:cNvPr>
          <p:cNvSpPr txBox="1"/>
          <p:nvPr/>
        </p:nvSpPr>
        <p:spPr>
          <a:xfrm>
            <a:off x="10226531" y="2389849"/>
            <a:ext cx="1242204" cy="646331"/>
          </a:xfrm>
          <a:prstGeom prst="rect">
            <a:avLst/>
          </a:prstGeom>
          <a:noFill/>
        </p:spPr>
        <p:txBody>
          <a:bodyPr wrap="square" rtlCol="0">
            <a:spAutoFit/>
          </a:bodyPr>
          <a:lstStyle/>
          <a:p>
            <a:r>
              <a:rPr lang="en-GB" b="1">
                <a:latin typeface="Poppins" panose="00000500000000000000" pitchFamily="2" charset="0"/>
                <a:cs typeface="Poppins" panose="00000500000000000000" pitchFamily="2" charset="0"/>
              </a:rPr>
              <a:t>LEVEL 5 or above</a:t>
            </a:r>
          </a:p>
        </p:txBody>
      </p:sp>
      <p:sp>
        <p:nvSpPr>
          <p:cNvPr id="2" name="TextBox 1">
            <a:extLst>
              <a:ext uri="{FF2B5EF4-FFF2-40B4-BE49-F238E27FC236}">
                <a16:creationId xmlns:a16="http://schemas.microsoft.com/office/drawing/2014/main" id="{2451FA76-330A-2374-297A-6BF2746094F4}"/>
              </a:ext>
            </a:extLst>
          </p:cNvPr>
          <p:cNvSpPr txBox="1"/>
          <p:nvPr/>
        </p:nvSpPr>
        <p:spPr>
          <a:xfrm>
            <a:off x="2323513" y="6103020"/>
            <a:ext cx="8036832" cy="646331"/>
          </a:xfrm>
          <a:prstGeom prst="rect">
            <a:avLst/>
          </a:prstGeom>
          <a:solidFill>
            <a:schemeClr val="accent6">
              <a:lumMod val="75000"/>
            </a:schemeClr>
          </a:solidFill>
        </p:spPr>
        <p:txBody>
          <a:bodyPr wrap="square" rtlCol="0">
            <a:spAutoFit/>
          </a:bodyPr>
          <a:lstStyle/>
          <a:p>
            <a:r>
              <a:rPr lang="en-GB" b="1" i="1">
                <a:latin typeface="Poppins" panose="00000500000000000000" pitchFamily="2" charset="0"/>
                <a:cs typeface="Poppins" panose="00000500000000000000" pitchFamily="2" charset="0"/>
              </a:rPr>
              <a:t>Note: We are unable to advise on other qualifications, e.g., degrees or non-healthcare related HNCs (Details for queries at the end)</a:t>
            </a:r>
          </a:p>
        </p:txBody>
      </p:sp>
    </p:spTree>
    <p:extLst>
      <p:ext uri="{BB962C8B-B14F-4D97-AF65-F5344CB8AC3E}">
        <p14:creationId xmlns:p14="http://schemas.microsoft.com/office/powerpoint/2010/main" val="373921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p:txBody>
          <a:bodyPr/>
          <a:lstStyle/>
          <a:p>
            <a:r>
              <a:rPr lang="en-GB" sz="2400" b="1"/>
              <a:t>Part 1</a:t>
            </a:r>
          </a:p>
          <a:p>
            <a:r>
              <a:rPr lang="en-GB" sz="2400"/>
              <a:t>Open University Nursing Degree</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Outline of Session</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p:txBody>
          <a:bodyPr/>
          <a:lstStyle/>
          <a:p>
            <a:r>
              <a:rPr lang="en-GB" sz="2400" b="1"/>
              <a:t>Part 2</a:t>
            </a:r>
          </a:p>
          <a:p>
            <a:r>
              <a:rPr lang="en-GB" sz="2400"/>
              <a:t>Entry requirements and application process</a:t>
            </a:r>
          </a:p>
          <a:p>
            <a:endParaRPr lang="en-GB"/>
          </a:p>
        </p:txBody>
      </p:sp>
      <p:sp>
        <p:nvSpPr>
          <p:cNvPr id="2" name="Text Placeholder 13">
            <a:extLst>
              <a:ext uri="{FF2B5EF4-FFF2-40B4-BE49-F238E27FC236}">
                <a16:creationId xmlns:a16="http://schemas.microsoft.com/office/drawing/2014/main" id="{FA650041-17F3-6607-9C46-904CF9EADFB9}"/>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Text Placeholder 15">
            <a:extLst>
              <a:ext uri="{FF2B5EF4-FFF2-40B4-BE49-F238E27FC236}">
                <a16:creationId xmlns:a16="http://schemas.microsoft.com/office/drawing/2014/main" id="{D1D499BD-492C-F04D-107A-5CC141EBF5E8}"/>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4" name="Text Placeholder 13">
            <a:extLst>
              <a:ext uri="{FF2B5EF4-FFF2-40B4-BE49-F238E27FC236}">
                <a16:creationId xmlns:a16="http://schemas.microsoft.com/office/drawing/2014/main" id="{373A439B-5F06-6BF5-1116-A9AC5F5DF1AC}"/>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 Placeholder 15">
            <a:extLst>
              <a:ext uri="{FF2B5EF4-FFF2-40B4-BE49-F238E27FC236}">
                <a16:creationId xmlns:a16="http://schemas.microsoft.com/office/drawing/2014/main" id="{8A99985D-B3E5-BD6B-00E3-3816C1F7B023}"/>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6" name="Text Placeholder 13">
            <a:extLst>
              <a:ext uri="{FF2B5EF4-FFF2-40B4-BE49-F238E27FC236}">
                <a16:creationId xmlns:a16="http://schemas.microsoft.com/office/drawing/2014/main" id="{0AB49A86-EA1C-771B-D9FB-0EA508C9139D}"/>
              </a:ext>
            </a:extLst>
          </p:cNvPr>
          <p:cNvSpPr txBox="1">
            <a:spLocks/>
          </p:cNvSpPr>
          <p:nvPr/>
        </p:nvSpPr>
        <p:spPr>
          <a:xfrm>
            <a:off x="1001105" y="2711423"/>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14" name="Picture 13">
            <a:extLst>
              <a:ext uri="{FF2B5EF4-FFF2-40B4-BE49-F238E27FC236}">
                <a16:creationId xmlns:a16="http://schemas.microsoft.com/office/drawing/2014/main" id="{B45F5A4D-AC61-48A9-B6CF-D3456CB82128}"/>
              </a:ext>
            </a:extLst>
          </p:cNvPr>
          <p:cNvPicPr>
            <a:picLocks noChangeAspect="1"/>
          </p:cNvPicPr>
          <p:nvPr/>
        </p:nvPicPr>
        <p:blipFill>
          <a:blip r:embed="rId3"/>
          <a:stretch>
            <a:fillRect/>
          </a:stretch>
        </p:blipFill>
        <p:spPr>
          <a:xfrm>
            <a:off x="123848" y="1759363"/>
            <a:ext cx="877257" cy="892513"/>
          </a:xfrm>
          <a:prstGeom prst="rect">
            <a:avLst/>
          </a:prstGeom>
        </p:spPr>
      </p:pic>
      <p:pic>
        <p:nvPicPr>
          <p:cNvPr id="18" name="Picture 17">
            <a:extLst>
              <a:ext uri="{FF2B5EF4-FFF2-40B4-BE49-F238E27FC236}">
                <a16:creationId xmlns:a16="http://schemas.microsoft.com/office/drawing/2014/main" id="{AA94C29E-2887-456A-8B97-20D5E208A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009" y="1759363"/>
            <a:ext cx="880933" cy="892513"/>
          </a:xfrm>
          <a:prstGeom prst="rect">
            <a:avLst/>
          </a:prstGeom>
        </p:spPr>
      </p:pic>
    </p:spTree>
    <p:extLst>
      <p:ext uri="{BB962C8B-B14F-4D97-AF65-F5344CB8AC3E}">
        <p14:creationId xmlns:p14="http://schemas.microsoft.com/office/powerpoint/2010/main" val="85105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154431" y="1184445"/>
            <a:ext cx="11129454" cy="5673555"/>
          </a:xfrm>
        </p:spPr>
        <p:txBody>
          <a:bodyPr/>
          <a:lstStyle/>
          <a:p>
            <a:pPr marL="263525">
              <a:spcBef>
                <a:spcPts val="181"/>
              </a:spcBef>
              <a:buSzPct val="120000"/>
            </a:pPr>
            <a:r>
              <a:rPr lang="en-GB" sz="2000" b="1">
                <a:solidFill>
                  <a:schemeClr val="tx2">
                    <a:lumMod val="50000"/>
                    <a:lumOff val="50000"/>
                  </a:schemeClr>
                </a:solidFill>
                <a:hlinkClick r:id="rId3">
                  <a:extLst>
                    <a:ext uri="{A12FA001-AC4F-418D-AE19-62706E023703}">
                      <ahyp:hlinkClr xmlns:ahyp="http://schemas.microsoft.com/office/drawing/2018/hyperlinkcolor" val="tx"/>
                    </a:ext>
                  </a:extLst>
                </a:hlinkClick>
              </a:rPr>
              <a:t>Qualifications can Cross Boundaries: A guide to comparing qualifications in the UK and Ireland (qaa.ac.uk)</a:t>
            </a:r>
            <a:endParaRPr lang="en-GB" sz="2000" b="1">
              <a:solidFill>
                <a:schemeClr val="tx2">
                  <a:lumMod val="50000"/>
                  <a:lumOff val="50000"/>
                </a:schemeClr>
              </a:solidFill>
            </a:endParaRPr>
          </a:p>
          <a:p>
            <a:pPr>
              <a:spcBef>
                <a:spcPts val="181"/>
              </a:spcBef>
              <a:buSzPct val="120000"/>
            </a:pPr>
            <a:endParaRPr lang="en-GB" sz="2800" b="1">
              <a:solidFill>
                <a:schemeClr val="tx2">
                  <a:lumMod val="50000"/>
                  <a:lumOff val="50000"/>
                </a:schemeClr>
              </a:solidFill>
            </a:endParaRPr>
          </a:p>
          <a:p>
            <a:pPr>
              <a:spcBef>
                <a:spcPts val="181"/>
              </a:spcBef>
              <a:buSzPct val="120000"/>
            </a:pPr>
            <a:endParaRPr lang="en-GB" sz="2800" b="1">
              <a:solidFill>
                <a:schemeClr val="tx2">
                  <a:lumMod val="50000"/>
                  <a:lumOff val="50000"/>
                </a:schemeClr>
              </a:solidFill>
            </a:endParaRPr>
          </a:p>
          <a:p>
            <a:pPr>
              <a:spcBef>
                <a:spcPts val="181"/>
              </a:spcBef>
              <a:buSzPct val="120000"/>
            </a:pPr>
            <a:endParaRPr lang="en-GB" sz="2800" b="1">
              <a:solidFill>
                <a:schemeClr val="tx2">
                  <a:lumMod val="50000"/>
                  <a:lumOff val="50000"/>
                </a:schemeClr>
              </a:solidFill>
            </a:endParaRPr>
          </a:p>
          <a:p>
            <a:pPr>
              <a:spcBef>
                <a:spcPts val="181"/>
              </a:spcBef>
              <a:buSzPct val="120000"/>
            </a:pPr>
            <a:endParaRPr lang="en-GB" sz="2800" b="1">
              <a:solidFill>
                <a:schemeClr val="tx2">
                  <a:lumMod val="50000"/>
                  <a:lumOff val="50000"/>
                </a:schemeClr>
              </a:solidFill>
            </a:endParaRPr>
          </a:p>
          <a:p>
            <a:pPr>
              <a:spcBef>
                <a:spcPts val="181"/>
              </a:spcBef>
              <a:buSzPct val="120000"/>
            </a:pPr>
            <a:endParaRPr lang="en-GB" sz="2800" b="1">
              <a:solidFill>
                <a:schemeClr val="tx2">
                  <a:lumMod val="50000"/>
                  <a:lumOff val="50000"/>
                </a:schemeClr>
              </a:solidFill>
            </a:endParaRPr>
          </a:p>
          <a:p>
            <a:pPr>
              <a:spcBef>
                <a:spcPts val="181"/>
              </a:spcBef>
              <a:buSzPct val="120000"/>
            </a:pPr>
            <a:endParaRPr lang="en-GB" sz="2800" b="1">
              <a:solidFill>
                <a:schemeClr val="tx2">
                  <a:lumMod val="50000"/>
                  <a:lumOff val="50000"/>
                </a:schemeClr>
              </a:solidFill>
            </a:endParaRPr>
          </a:p>
          <a:p>
            <a:pPr>
              <a:spcBef>
                <a:spcPts val="181"/>
              </a:spcBef>
              <a:buSzPct val="120000"/>
            </a:pPr>
            <a:endParaRPr lang="en-GB" sz="2800" b="1">
              <a:solidFill>
                <a:schemeClr val="tx2">
                  <a:lumMod val="50000"/>
                  <a:lumOff val="50000"/>
                </a:schemeClr>
              </a:solidFill>
            </a:endParaRPr>
          </a:p>
          <a:p>
            <a:pPr>
              <a:spcBef>
                <a:spcPts val="181"/>
              </a:spcBef>
              <a:buSzPct val="120000"/>
            </a:pPr>
            <a:endParaRPr lang="en-GB" sz="1200" b="1">
              <a:solidFill>
                <a:schemeClr val="tx2">
                  <a:lumMod val="50000"/>
                  <a:lumOff val="50000"/>
                </a:schemeClr>
              </a:solidFill>
            </a:endParaRPr>
          </a:p>
          <a:p>
            <a:pPr marL="2328863" indent="-179388">
              <a:spcBef>
                <a:spcPts val="181"/>
              </a:spcBef>
              <a:buSzPct val="120000"/>
              <a:buFont typeface="Arial" panose="020B0604020202020204" pitchFamily="34" charset="0"/>
              <a:buChar char="•"/>
            </a:pPr>
            <a:r>
              <a:rPr lang="en-GB" sz="2000" b="1">
                <a:latin typeface="Poppins" panose="00000500000000000000" pitchFamily="2" charset="0"/>
                <a:cs typeface="Poppins" panose="00000500000000000000" pitchFamily="2" charset="0"/>
              </a:rPr>
              <a:t>Are your qualifications in line with SCQF L5 or above?</a:t>
            </a:r>
          </a:p>
          <a:p>
            <a:pPr marL="2328863" indent="-179388">
              <a:spcBef>
                <a:spcPts val="181"/>
              </a:spcBef>
              <a:buSzPct val="120000"/>
              <a:buFont typeface="Arial" panose="020B0604020202020204" pitchFamily="34" charset="0"/>
              <a:buChar char="•"/>
            </a:pPr>
            <a:r>
              <a:rPr lang="en-GB" sz="2000" b="1">
                <a:latin typeface="Poppins" panose="00000500000000000000" pitchFamily="2" charset="0"/>
                <a:cs typeface="Poppins" panose="00000500000000000000" pitchFamily="2" charset="0"/>
              </a:rPr>
              <a:t> If not, you must achieve the relevant qualifications at L5 prior to the application closing date</a:t>
            </a:r>
          </a:p>
          <a:p>
            <a:pPr>
              <a:spcBef>
                <a:spcPts val="181"/>
              </a:spcBef>
              <a:buSzPct val="120000"/>
            </a:pPr>
            <a:endParaRPr lang="en-GB" sz="2000" b="1">
              <a:solidFill>
                <a:schemeClr val="tx2">
                  <a:lumMod val="50000"/>
                  <a:lumOff val="50000"/>
                </a:schemeClr>
              </a:solidFill>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Studied in England, Ireland or Wales?</a:t>
            </a:r>
          </a:p>
        </p:txBody>
      </p:sp>
      <p:pic>
        <p:nvPicPr>
          <p:cNvPr id="3" name="Picture 2">
            <a:extLst>
              <a:ext uri="{FF2B5EF4-FFF2-40B4-BE49-F238E27FC236}">
                <a16:creationId xmlns:a16="http://schemas.microsoft.com/office/drawing/2014/main" id="{1BBD9865-54A1-1434-1A1B-5C049CFA9AA3}"/>
              </a:ext>
            </a:extLst>
          </p:cNvPr>
          <p:cNvPicPr>
            <a:picLocks noChangeAspect="1"/>
          </p:cNvPicPr>
          <p:nvPr/>
        </p:nvPicPr>
        <p:blipFill rotWithShape="1">
          <a:blip r:embed="rId4"/>
          <a:srcRect l="2066" r="2993" b="7260"/>
          <a:stretch/>
        </p:blipFill>
        <p:spPr>
          <a:xfrm>
            <a:off x="63406" y="2079433"/>
            <a:ext cx="12083149" cy="1109580"/>
          </a:xfrm>
          <a:prstGeom prst="rect">
            <a:avLst/>
          </a:prstGeom>
        </p:spPr>
      </p:pic>
      <p:pic>
        <p:nvPicPr>
          <p:cNvPr id="5" name="Picture 4">
            <a:extLst>
              <a:ext uri="{FF2B5EF4-FFF2-40B4-BE49-F238E27FC236}">
                <a16:creationId xmlns:a16="http://schemas.microsoft.com/office/drawing/2014/main" id="{510EB79D-0DC8-76D4-46D8-48115C4815FE}"/>
              </a:ext>
            </a:extLst>
          </p:cNvPr>
          <p:cNvPicPr>
            <a:picLocks noChangeAspect="1"/>
          </p:cNvPicPr>
          <p:nvPr/>
        </p:nvPicPr>
        <p:blipFill rotWithShape="1">
          <a:blip r:embed="rId5"/>
          <a:srcRect l="1607" r="778" b="1257"/>
          <a:stretch/>
        </p:blipFill>
        <p:spPr>
          <a:xfrm>
            <a:off x="0" y="3189013"/>
            <a:ext cx="12104908" cy="2278316"/>
          </a:xfrm>
          <a:prstGeom prst="rect">
            <a:avLst/>
          </a:prstGeom>
          <a:ln>
            <a:noFill/>
          </a:ln>
        </p:spPr>
      </p:pic>
      <p:cxnSp>
        <p:nvCxnSpPr>
          <p:cNvPr id="7" name="Straight Connector 6">
            <a:extLst>
              <a:ext uri="{FF2B5EF4-FFF2-40B4-BE49-F238E27FC236}">
                <a16:creationId xmlns:a16="http://schemas.microsoft.com/office/drawing/2014/main" id="{FFF002A8-618A-940F-159A-64AA32FE5A86}"/>
              </a:ext>
            </a:extLst>
          </p:cNvPr>
          <p:cNvCxnSpPr>
            <a:cxnSpLocks/>
          </p:cNvCxnSpPr>
          <p:nvPr/>
        </p:nvCxnSpPr>
        <p:spPr>
          <a:xfrm>
            <a:off x="69130" y="5492532"/>
            <a:ext cx="120357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5" y="1184445"/>
            <a:ext cx="11413127" cy="5268891"/>
          </a:xfrm>
        </p:spPr>
        <p:txBody>
          <a:bodyPr/>
          <a:lstStyle/>
          <a:p>
            <a:pPr>
              <a:spcBef>
                <a:spcPts val="181"/>
              </a:spcBef>
              <a:buSzPct val="120000"/>
            </a:pPr>
            <a:r>
              <a:rPr lang="en-GB" sz="2400">
                <a:solidFill>
                  <a:srgbClr val="002060"/>
                </a:solidFill>
              </a:rPr>
              <a:t>You will need to obtain a </a:t>
            </a:r>
            <a:r>
              <a:rPr lang="en-GB" sz="2400" b="1">
                <a:solidFill>
                  <a:srgbClr val="002060"/>
                </a:solidFill>
              </a:rPr>
              <a:t>“Statement Of Comparability”</a:t>
            </a:r>
          </a:p>
          <a:p>
            <a:pPr>
              <a:spcBef>
                <a:spcPts val="181"/>
              </a:spcBef>
              <a:buSzPct val="120000"/>
            </a:pPr>
            <a:endParaRPr lang="en-GB" sz="2400" b="1">
              <a:solidFill>
                <a:srgbClr val="002060"/>
              </a:solidFill>
            </a:endParaRPr>
          </a:p>
          <a:p>
            <a:pPr>
              <a:spcBef>
                <a:spcPts val="181"/>
              </a:spcBef>
              <a:buSzPct val="120000"/>
            </a:pPr>
            <a:r>
              <a:rPr lang="en-GB" sz="2400">
                <a:solidFill>
                  <a:srgbClr val="002060"/>
                </a:solidFill>
              </a:rPr>
              <a:t>This service:</a:t>
            </a:r>
          </a:p>
          <a:p>
            <a:pPr marL="444500" indent="-263525">
              <a:spcBef>
                <a:spcPts val="181"/>
              </a:spcBef>
              <a:buSzPct val="120000"/>
              <a:buFont typeface="Arial" panose="020B0604020202020204" pitchFamily="34" charset="0"/>
              <a:buChar char="•"/>
            </a:pPr>
            <a:r>
              <a:rPr lang="en-GB" sz="2400">
                <a:solidFill>
                  <a:srgbClr val="002060"/>
                </a:solidFill>
              </a:rPr>
              <a:t>Is available on the “ENIC” website: </a:t>
            </a:r>
            <a:r>
              <a:rPr lang="en-GB" sz="2000" b="1">
                <a:solidFill>
                  <a:schemeClr val="tx2">
                    <a:lumMod val="50000"/>
                    <a:lumOff val="50000"/>
                  </a:schemeClr>
                </a:solidFill>
                <a:hlinkClick r:id="rId3">
                  <a:extLst>
                    <a:ext uri="{A12FA001-AC4F-418D-AE19-62706E023703}">
                      <ahyp:hlinkClr xmlns:ahyp="http://schemas.microsoft.com/office/drawing/2018/hyperlinkcolor" val="tx"/>
                    </a:ext>
                  </a:extLst>
                </a:hlinkClick>
              </a:rPr>
              <a:t>Statement of Comparability (enic.org.uk)</a:t>
            </a:r>
            <a:endParaRPr lang="en-GB" sz="2000" b="1">
              <a:solidFill>
                <a:schemeClr val="tx2">
                  <a:lumMod val="50000"/>
                  <a:lumOff val="50000"/>
                </a:schemeClr>
              </a:solidFill>
            </a:endParaRPr>
          </a:p>
          <a:p>
            <a:pPr marL="444500" indent="-263525">
              <a:spcBef>
                <a:spcPts val="181"/>
              </a:spcBef>
              <a:buSzPct val="120000"/>
              <a:buFont typeface="Arial" panose="020B0604020202020204" pitchFamily="34" charset="0"/>
              <a:buChar char="•"/>
            </a:pPr>
            <a:r>
              <a:rPr lang="en-GB" sz="2400">
                <a:solidFill>
                  <a:srgbClr val="002060"/>
                </a:solidFill>
              </a:rPr>
              <a:t>Provides evidence of the level of your overseas qualification</a:t>
            </a:r>
          </a:p>
          <a:p>
            <a:pPr marL="180975">
              <a:spcBef>
                <a:spcPts val="181"/>
              </a:spcBef>
              <a:buSzPct val="120000"/>
            </a:pPr>
            <a:endParaRPr lang="en-GB" sz="2400">
              <a:solidFill>
                <a:srgbClr val="002060"/>
              </a:solidFill>
            </a:endParaRPr>
          </a:p>
          <a:p>
            <a:pPr marL="180975" indent="-180975">
              <a:spcBef>
                <a:spcPts val="181"/>
              </a:spcBef>
              <a:buSzPct val="120000"/>
            </a:pPr>
            <a:r>
              <a:rPr lang="en-GB" sz="2400">
                <a:solidFill>
                  <a:srgbClr val="002060"/>
                </a:solidFill>
              </a:rPr>
              <a:t>Obtaining your statement of comparability:</a:t>
            </a:r>
          </a:p>
          <a:p>
            <a:pPr marL="444500" indent="-263525">
              <a:spcBef>
                <a:spcPts val="181"/>
              </a:spcBef>
              <a:buSzPct val="120000"/>
              <a:buFont typeface="Arial" panose="020B0604020202020204" pitchFamily="34" charset="0"/>
              <a:buChar char="•"/>
            </a:pPr>
            <a:r>
              <a:rPr lang="en-GB" sz="2400">
                <a:solidFill>
                  <a:srgbClr val="002060"/>
                </a:solidFill>
              </a:rPr>
              <a:t>Create your account, log in and upload documents </a:t>
            </a:r>
          </a:p>
          <a:p>
            <a:pPr marL="444500" indent="-263525">
              <a:spcBef>
                <a:spcPts val="181"/>
              </a:spcBef>
              <a:buSzPct val="120000"/>
              <a:buFont typeface="Arial" panose="020B0604020202020204" pitchFamily="34" charset="0"/>
              <a:buChar char="•"/>
            </a:pPr>
            <a:r>
              <a:rPr lang="en-GB" sz="2400">
                <a:solidFill>
                  <a:srgbClr val="002060"/>
                </a:solidFill>
              </a:rPr>
              <a:t>Cost £49.50 + VAT* (if applicable) plus delivery charge (at 19.11.24)</a:t>
            </a:r>
          </a:p>
          <a:p>
            <a:pPr marL="444500" indent="-263525">
              <a:spcBef>
                <a:spcPts val="181"/>
              </a:spcBef>
              <a:buSzPct val="120000"/>
              <a:buFont typeface="Arial" panose="020B0604020202020204" pitchFamily="34" charset="0"/>
              <a:buChar char="•"/>
            </a:pPr>
            <a:r>
              <a:rPr lang="en-GB" sz="2400">
                <a:solidFill>
                  <a:srgbClr val="002060"/>
                </a:solidFill>
              </a:rPr>
              <a:t>Frequently asked questions </a:t>
            </a:r>
            <a:r>
              <a:rPr lang="en-GB" sz="2000" b="1">
                <a:solidFill>
                  <a:schemeClr val="tx2">
                    <a:lumMod val="50000"/>
                    <a:lumOff val="50000"/>
                  </a:schemeClr>
                </a:solidFill>
                <a:hlinkClick r:id="rId4">
                  <a:extLst>
                    <a:ext uri="{A12FA001-AC4F-418D-AE19-62706E023703}">
                      <ahyp:hlinkClr xmlns:ahyp="http://schemas.microsoft.com/office/drawing/2018/hyperlinkcolor" val="tx"/>
                    </a:ext>
                  </a:extLst>
                </a:hlinkClick>
              </a:rPr>
              <a:t>FAQs (enic.org.uk)</a:t>
            </a:r>
            <a:endParaRPr lang="en-GB" sz="2000" b="1">
              <a:solidFill>
                <a:schemeClr val="tx2">
                  <a:lumMod val="50000"/>
                  <a:lumOff val="50000"/>
                </a:schemeClr>
              </a:solidFill>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Studied outside the UK?</a:t>
            </a:r>
          </a:p>
        </p:txBody>
      </p:sp>
      <p:pic>
        <p:nvPicPr>
          <p:cNvPr id="1026" name="Picture 2" descr="UK ENIC (@UK_ENIC) / Twitter">
            <a:extLst>
              <a:ext uri="{FF2B5EF4-FFF2-40B4-BE49-F238E27FC236}">
                <a16:creationId xmlns:a16="http://schemas.microsoft.com/office/drawing/2014/main" id="{3F4685CF-7774-D94A-9031-25F8B0905D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43" b="30352"/>
          <a:stretch/>
        </p:blipFill>
        <p:spPr bwMode="auto">
          <a:xfrm>
            <a:off x="9530861" y="0"/>
            <a:ext cx="2542365" cy="107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6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5" y="1012662"/>
            <a:ext cx="11389064" cy="6174271"/>
          </a:xfrm>
        </p:spPr>
        <p:txBody>
          <a:bodyPr lIns="91440" tIns="45720" rIns="91440" bIns="45720" anchor="t">
            <a:noAutofit/>
          </a:bodyPr>
          <a:lstStyle/>
          <a:p>
            <a:pPr>
              <a:lnSpc>
                <a:spcPct val="150000"/>
              </a:lnSpc>
              <a:spcBef>
                <a:spcPts val="181"/>
              </a:spcBef>
              <a:buSzPct val="120000"/>
            </a:pPr>
            <a:r>
              <a:rPr lang="en-GB" sz="1600" dirty="0">
                <a:solidFill>
                  <a:srgbClr val="002060"/>
                </a:solidFill>
              </a:rPr>
              <a:t>Achieved by studying an </a:t>
            </a:r>
            <a:r>
              <a:rPr lang="en-GB" sz="1600" u="sng" dirty="0">
                <a:solidFill>
                  <a:srgbClr val="002060"/>
                </a:solidFill>
              </a:rPr>
              <a:t>SQA </a:t>
            </a:r>
            <a:r>
              <a:rPr lang="en-GB" sz="1600" dirty="0">
                <a:solidFill>
                  <a:srgbClr val="002060"/>
                </a:solidFill>
              </a:rPr>
              <a:t>accredited N5 Numeracy course at college: </a:t>
            </a:r>
          </a:p>
          <a:p>
            <a:pPr marL="981075" indent="-342900">
              <a:lnSpc>
                <a:spcPct val="150000"/>
              </a:lnSpc>
              <a:spcBef>
                <a:spcPts val="181"/>
              </a:spcBef>
              <a:buSzPct val="100000"/>
              <a:buFont typeface="Wingdings" panose="05000000000000000000" pitchFamily="2" charset="2"/>
              <a:buChar char="ü"/>
            </a:pPr>
            <a:r>
              <a:rPr lang="en-GB" sz="1600" dirty="0">
                <a:solidFill>
                  <a:srgbClr val="002060"/>
                </a:solidFill>
              </a:rPr>
              <a:t>Code F3G F11* or H225 75</a:t>
            </a:r>
          </a:p>
          <a:p>
            <a:pPr marL="981075" indent="-342900">
              <a:lnSpc>
                <a:spcPct val="150000"/>
              </a:lnSpc>
              <a:spcBef>
                <a:spcPts val="181"/>
              </a:spcBef>
              <a:buSzPct val="100000"/>
              <a:buFont typeface="Wingdings" panose="05000000000000000000" pitchFamily="2" charset="2"/>
              <a:buChar char="ü"/>
            </a:pPr>
            <a:r>
              <a:rPr lang="en-GB" sz="1600" dirty="0">
                <a:solidFill>
                  <a:srgbClr val="002060"/>
                </a:solidFill>
              </a:rPr>
              <a:t>Approx. 40 hours to complete</a:t>
            </a:r>
          </a:p>
          <a:p>
            <a:pPr marL="981075" indent="-342900">
              <a:lnSpc>
                <a:spcPct val="150000"/>
              </a:lnSpc>
              <a:spcBef>
                <a:spcPts val="181"/>
              </a:spcBef>
              <a:buSzPct val="100000"/>
              <a:buFont typeface="Wingdings" panose="05000000000000000000" pitchFamily="2" charset="2"/>
              <a:buChar char="ü"/>
            </a:pPr>
            <a:r>
              <a:rPr lang="en-GB" sz="1600" dirty="0">
                <a:solidFill>
                  <a:srgbClr val="002060"/>
                </a:solidFill>
              </a:rPr>
              <a:t>Cost £110-£150, Part Time Fee Grant may apply (Earnings under £25K)</a:t>
            </a:r>
          </a:p>
          <a:p>
            <a:pPr marL="981075" indent="-342900">
              <a:lnSpc>
                <a:spcPct val="150000"/>
              </a:lnSpc>
              <a:spcBef>
                <a:spcPts val="181"/>
              </a:spcBef>
              <a:buSzPct val="100000"/>
              <a:buFont typeface="Wingdings" panose="05000000000000000000" pitchFamily="2" charset="2"/>
              <a:buChar char="ü"/>
            </a:pPr>
            <a:r>
              <a:rPr lang="en-GB" sz="1600" dirty="0">
                <a:solidFill>
                  <a:srgbClr val="002060"/>
                </a:solidFill>
              </a:rPr>
              <a:t>Fixed or flexible start dates, </a:t>
            </a:r>
            <a:r>
              <a:rPr lang="en-GB" sz="1600" u="sng" dirty="0">
                <a:solidFill>
                  <a:srgbClr val="002060"/>
                </a:solidFill>
              </a:rPr>
              <a:t>must</a:t>
            </a:r>
            <a:r>
              <a:rPr lang="en-GB" sz="1600" dirty="0">
                <a:solidFill>
                  <a:srgbClr val="002060"/>
                </a:solidFill>
              </a:rPr>
              <a:t> complete by OU application deadline</a:t>
            </a:r>
          </a:p>
          <a:p>
            <a:pPr marL="444500" indent="-263525">
              <a:lnSpc>
                <a:spcPct val="150000"/>
              </a:lnSpc>
              <a:spcBef>
                <a:spcPts val="181"/>
              </a:spcBef>
              <a:buSzPct val="120000"/>
              <a:buFont typeface="Arial" panose="020B0604020202020204" pitchFamily="34" charset="0"/>
              <a:buChar char="•"/>
            </a:pPr>
            <a:r>
              <a:rPr lang="en-GB" sz="1600" dirty="0">
                <a:solidFill>
                  <a:srgbClr val="002060"/>
                </a:solidFill>
              </a:rPr>
              <a:t>The following colleges currently offer online numeracy*:</a:t>
            </a:r>
          </a:p>
          <a:p>
            <a:pPr marL="1884363" lvl="1" indent="-265113">
              <a:lnSpc>
                <a:spcPct val="150000"/>
              </a:lnSpc>
              <a:spcBef>
                <a:spcPts val="181"/>
              </a:spcBef>
              <a:buSzPct val="120000"/>
            </a:pPr>
            <a:r>
              <a:rPr lang="en-GB" sz="1600" dirty="0">
                <a:solidFill>
                  <a:srgbClr val="002060"/>
                </a:solidFill>
              </a:rPr>
              <a:t>Dumfries &amp; Galloway </a:t>
            </a:r>
            <a:r>
              <a:rPr lang="en-GB" sz="1600" i="0" u="sng" strike="noStrike" dirty="0">
                <a:solidFill>
                  <a:schemeClr val="tx2">
                    <a:lumMod val="50000"/>
                    <a:lumOff val="50000"/>
                  </a:schemeClr>
                </a:solidFill>
                <a:effectLst/>
                <a:hlinkClick r:id="rId3">
                  <a:extLst>
                    <a:ext uri="{A12FA001-AC4F-418D-AE19-62706E023703}">
                      <ahyp:hlinkClr xmlns:ahyp="http://schemas.microsoft.com/office/drawing/2018/hyperlinkcolor" val="tx"/>
                    </a:ext>
                  </a:extLst>
                </a:hlinkClick>
              </a:rPr>
              <a:t>Numeracy @ SCQF Level 5 | Dumfries &amp; Galloway College (dumgal.ac.uk)</a:t>
            </a:r>
            <a:r>
              <a:rPr lang="en-GB" sz="1600" i="0" dirty="0">
                <a:solidFill>
                  <a:schemeClr val="tx2">
                    <a:lumMod val="50000"/>
                    <a:lumOff val="50000"/>
                  </a:schemeClr>
                </a:solidFill>
                <a:effectLst/>
              </a:rPr>
              <a:t>​</a:t>
            </a:r>
          </a:p>
          <a:p>
            <a:pPr marL="1884363" lvl="1" indent="-265113">
              <a:lnSpc>
                <a:spcPct val="150000"/>
              </a:lnSpc>
              <a:spcBef>
                <a:spcPts val="181"/>
              </a:spcBef>
              <a:buSzPct val="120000"/>
            </a:pPr>
            <a:r>
              <a:rPr lang="en-GB" sz="1600" dirty="0">
                <a:solidFill>
                  <a:srgbClr val="002060"/>
                </a:solidFill>
              </a:rPr>
              <a:t>Fife College: Contact for latest information – Tel: 03442 480115/ </a:t>
            </a:r>
            <a:r>
              <a:rPr lang="en-GB" sz="1600" u="sng" dirty="0">
                <a:solidFill>
                  <a:schemeClr val="tx2">
                    <a:lumMod val="50000"/>
                    <a:lumOff val="50000"/>
                  </a:schemeClr>
                </a:solidFill>
                <a:hlinkClick r:id="rId4">
                  <a:extLst>
                    <a:ext uri="{A12FA001-AC4F-418D-AE19-62706E023703}">
                      <ahyp:hlinkClr xmlns:ahyp="http://schemas.microsoft.com/office/drawing/2018/hyperlinkcolor" val="tx"/>
                    </a:ext>
                  </a:extLst>
                </a:hlinkClick>
              </a:rPr>
              <a:t>info@fife.ac.uk</a:t>
            </a:r>
            <a:endParaRPr lang="en-GB" sz="1600" u="sng" dirty="0">
              <a:solidFill>
                <a:schemeClr val="tx2">
                  <a:lumMod val="50000"/>
                  <a:lumOff val="50000"/>
                </a:schemeClr>
              </a:solidFill>
            </a:endParaRPr>
          </a:p>
          <a:p>
            <a:pPr marL="1884363" lvl="1" indent="-265113">
              <a:lnSpc>
                <a:spcPct val="150000"/>
              </a:lnSpc>
              <a:spcBef>
                <a:spcPts val="181"/>
              </a:spcBef>
              <a:buSzPct val="120000"/>
            </a:pPr>
            <a:r>
              <a:rPr lang="en-GB" sz="1600" dirty="0">
                <a:solidFill>
                  <a:srgbClr val="002060"/>
                </a:solidFill>
              </a:rPr>
              <a:t>Dundee &amp; Angus </a:t>
            </a:r>
            <a:r>
              <a:rPr lang="en-GB" sz="1600" dirty="0">
                <a:solidFill>
                  <a:schemeClr val="tx2">
                    <a:lumMod val="50000"/>
                    <a:lumOff val="50000"/>
                  </a:schemeClr>
                </a:solidFill>
                <a:hlinkClick r:id="rId5">
                  <a:extLst>
                    <a:ext uri="{A12FA001-AC4F-418D-AE19-62706E023703}">
                      <ahyp:hlinkClr xmlns:ahyp="http://schemas.microsoft.com/office/drawing/2018/hyperlinkcolor" val="tx"/>
                    </a:ext>
                  </a:extLst>
                </a:hlinkClick>
              </a:rPr>
              <a:t>Mathematics and Numeracy (Distance Learning) (dundeeandangus.ac.uk)</a:t>
            </a:r>
            <a:endParaRPr lang="en-GB" sz="1600" dirty="0">
              <a:solidFill>
                <a:schemeClr val="tx2">
                  <a:lumMod val="50000"/>
                  <a:lumOff val="50000"/>
                </a:schemeClr>
              </a:solidFill>
            </a:endParaRPr>
          </a:p>
          <a:p>
            <a:pPr marL="1884363" lvl="1" indent="-265113">
              <a:lnSpc>
                <a:spcPct val="150000"/>
              </a:lnSpc>
              <a:spcBef>
                <a:spcPts val="181"/>
              </a:spcBef>
              <a:buSzPct val="120000"/>
            </a:pPr>
            <a:r>
              <a:rPr lang="en-GB" sz="1600" dirty="0">
                <a:solidFill>
                  <a:srgbClr val="FF0000"/>
                </a:solidFill>
              </a:rPr>
              <a:t>NHSGGC – has an SVQ centre where you can complete Numeracy and Literacy Core skills – please contact Zita Mc Naught on </a:t>
            </a:r>
            <a:r>
              <a:rPr lang="en-GB" sz="1600" dirty="0" err="1">
                <a:solidFill>
                  <a:srgbClr val="FF0000"/>
                </a:solidFill>
                <a:hlinkClick r:id="rId6"/>
              </a:rPr>
              <a:t>Zita.McNaught@nhs.scot</a:t>
            </a:r>
            <a:r>
              <a:rPr lang="en-GB" sz="1600" dirty="0">
                <a:solidFill>
                  <a:srgbClr val="FF0000"/>
                </a:solidFill>
              </a:rPr>
              <a:t> to discuss further </a:t>
            </a:r>
          </a:p>
          <a:p>
            <a:pPr marL="1884363" lvl="1" indent="-265113">
              <a:lnSpc>
                <a:spcPct val="150000"/>
              </a:lnSpc>
              <a:spcBef>
                <a:spcPts val="181"/>
              </a:spcBef>
              <a:buSzPct val="120000"/>
            </a:pPr>
            <a:r>
              <a:rPr lang="en-GB" sz="1600" b="1" dirty="0">
                <a:solidFill>
                  <a:srgbClr val="002060"/>
                </a:solidFill>
              </a:rPr>
              <a:t>Other colleges may offer free courses for local residents – check!</a:t>
            </a:r>
          </a:p>
          <a:p>
            <a:pPr marL="180975">
              <a:spcBef>
                <a:spcPts val="181"/>
              </a:spcBef>
              <a:buSzPct val="120000"/>
            </a:pPr>
            <a:endParaRPr lang="en-GB" sz="2400" dirty="0">
              <a:solidFill>
                <a:srgbClr val="002060"/>
              </a:solidFill>
              <a:highlight>
                <a:srgbClr val="FFFF00"/>
              </a:highlight>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a:xfrm>
            <a:off x="413915" y="404664"/>
            <a:ext cx="11389064" cy="497161"/>
          </a:xfrm>
        </p:spPr>
        <p:txBody>
          <a:bodyPr/>
          <a:lstStyle/>
          <a:p>
            <a:r>
              <a:rPr lang="en-GB"/>
              <a:t>If you don’t meet the Numeracy requirements</a:t>
            </a:r>
          </a:p>
        </p:txBody>
      </p:sp>
      <p:sp>
        <p:nvSpPr>
          <p:cNvPr id="4" name="Rectangle 1">
            <a:extLst>
              <a:ext uri="{FF2B5EF4-FFF2-40B4-BE49-F238E27FC236}">
                <a16:creationId xmlns:a16="http://schemas.microsoft.com/office/drawing/2014/main" id="{6AB13588-310C-1513-7D5E-32D80637CD6B}"/>
              </a:ext>
            </a:extLst>
          </p:cNvPr>
          <p:cNvSpPr>
            <a:spLocks noChangeArrowheads="1"/>
          </p:cNvSpPr>
          <p:nvPr/>
        </p:nvSpPr>
        <p:spPr bwMode="auto">
          <a:xfrm>
            <a:off x="662709" y="38602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097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B7E99A2-66F6-4CCC-BF5C-D97F524A6145}"/>
              </a:ext>
            </a:extLst>
          </p:cNvPr>
          <p:cNvSpPr>
            <a:spLocks noGrp="1"/>
          </p:cNvSpPr>
          <p:nvPr>
            <p:ph type="body" sz="quarter" idx="24"/>
          </p:nvPr>
        </p:nvSpPr>
        <p:spPr/>
        <p:txBody>
          <a:bodyPr/>
          <a:lstStyle/>
          <a:p>
            <a:r>
              <a:rPr lang="en-GB"/>
              <a:t>If you don’t meet the Literacy requirements</a:t>
            </a:r>
          </a:p>
        </p:txBody>
      </p:sp>
      <p:graphicFrame>
        <p:nvGraphicFramePr>
          <p:cNvPr id="2" name="Content Placeholder 11">
            <a:extLst>
              <a:ext uri="{FF2B5EF4-FFF2-40B4-BE49-F238E27FC236}">
                <a16:creationId xmlns:a16="http://schemas.microsoft.com/office/drawing/2014/main" id="{66AEE4E9-4FAB-546F-B4A2-6948250871F7}"/>
              </a:ext>
            </a:extLst>
          </p:cNvPr>
          <p:cNvGraphicFramePr>
            <a:graphicFrameLocks/>
          </p:cNvGraphicFramePr>
          <p:nvPr/>
        </p:nvGraphicFramePr>
        <p:xfrm>
          <a:off x="832964" y="1150937"/>
          <a:ext cx="10766703" cy="570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Alternate Process 3">
            <a:extLst>
              <a:ext uri="{FF2B5EF4-FFF2-40B4-BE49-F238E27FC236}">
                <a16:creationId xmlns:a16="http://schemas.microsoft.com/office/drawing/2014/main" id="{3DAE7EB1-C901-D2FA-4C31-DF0C62C3E428}"/>
              </a:ext>
            </a:extLst>
          </p:cNvPr>
          <p:cNvSpPr/>
          <p:nvPr/>
        </p:nvSpPr>
        <p:spPr>
          <a:xfrm>
            <a:off x="2117557" y="5197236"/>
            <a:ext cx="8838470" cy="148195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a:t>Eligible to apply to stage 1 of BSc (Hons) Nursing. If successful application process, students only study the practice-based module in stage 1 (K104) as they will have already studied K102</a:t>
            </a:r>
          </a:p>
        </p:txBody>
      </p:sp>
      <p:sp>
        <p:nvSpPr>
          <p:cNvPr id="5" name="Arrow: Down 4">
            <a:extLst>
              <a:ext uri="{FF2B5EF4-FFF2-40B4-BE49-F238E27FC236}">
                <a16:creationId xmlns:a16="http://schemas.microsoft.com/office/drawing/2014/main" id="{1A1BAE57-4370-35AF-5B6C-F0F6220977F2}"/>
              </a:ext>
            </a:extLst>
          </p:cNvPr>
          <p:cNvSpPr/>
          <p:nvPr/>
        </p:nvSpPr>
        <p:spPr>
          <a:xfrm>
            <a:off x="4558747" y="3678790"/>
            <a:ext cx="3074506" cy="1152939"/>
          </a:xfrm>
          <a:prstGeom prst="downArrow">
            <a:avLst>
              <a:gd name="adj1" fmla="val 34564"/>
              <a:gd name="adj2" fmla="val 55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73AC0231-1AD2-7A7D-0172-745A408215B1}"/>
              </a:ext>
            </a:extLst>
          </p:cNvPr>
          <p:cNvSpPr/>
          <p:nvPr/>
        </p:nvSpPr>
        <p:spPr>
          <a:xfrm>
            <a:off x="93933" y="3222947"/>
            <a:ext cx="4047249" cy="1875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Literature 1 (SCQF L6)</a:t>
            </a:r>
          </a:p>
          <a:p>
            <a:r>
              <a:rPr lang="en-GB">
                <a:hlinkClick r:id="rId7"/>
              </a:rPr>
              <a:t>Literature 1 @ SCQF Level 6 | Dumfries &amp; Galloway College (dumgal.ac.uk)</a:t>
            </a:r>
            <a:endParaRPr lang="en-GB"/>
          </a:p>
        </p:txBody>
      </p:sp>
      <p:sp>
        <p:nvSpPr>
          <p:cNvPr id="6" name="TextBox 5">
            <a:extLst>
              <a:ext uri="{FF2B5EF4-FFF2-40B4-BE49-F238E27FC236}">
                <a16:creationId xmlns:a16="http://schemas.microsoft.com/office/drawing/2014/main" id="{A58DDB29-5AE6-78BB-2A6F-0DACE10F12CA}"/>
              </a:ext>
            </a:extLst>
          </p:cNvPr>
          <p:cNvSpPr txBox="1"/>
          <p:nvPr/>
        </p:nvSpPr>
        <p:spPr>
          <a:xfrm>
            <a:off x="1850888" y="2913725"/>
            <a:ext cx="533337" cy="369332"/>
          </a:xfrm>
          <a:prstGeom prst="rect">
            <a:avLst/>
          </a:prstGeom>
          <a:noFill/>
        </p:spPr>
        <p:txBody>
          <a:bodyPr wrap="square" rtlCol="0">
            <a:spAutoFit/>
          </a:bodyPr>
          <a:lstStyle/>
          <a:p>
            <a:r>
              <a:rPr lang="en-GB" b="1" i="1" u="sng">
                <a:highlight>
                  <a:srgbClr val="FFFF00"/>
                </a:highlight>
              </a:rPr>
              <a:t>OR</a:t>
            </a:r>
          </a:p>
        </p:txBody>
      </p:sp>
      <p:sp>
        <p:nvSpPr>
          <p:cNvPr id="7" name="TextBox 6">
            <a:extLst>
              <a:ext uri="{FF2B5EF4-FFF2-40B4-BE49-F238E27FC236}">
                <a16:creationId xmlns:a16="http://schemas.microsoft.com/office/drawing/2014/main" id="{AE451A5E-AAE0-2D03-B9DD-E53158180477}"/>
              </a:ext>
            </a:extLst>
          </p:cNvPr>
          <p:cNvSpPr txBox="1"/>
          <p:nvPr/>
        </p:nvSpPr>
        <p:spPr>
          <a:xfrm>
            <a:off x="3098191" y="4044986"/>
            <a:ext cx="1141300" cy="584775"/>
          </a:xfrm>
          <a:prstGeom prst="rect">
            <a:avLst/>
          </a:prstGeom>
          <a:noFill/>
        </p:spPr>
        <p:txBody>
          <a:bodyPr wrap="square" rtlCol="0">
            <a:spAutoFit/>
          </a:bodyPr>
          <a:lstStyle/>
          <a:p>
            <a:r>
              <a:rPr lang="en-GB" sz="1600" b="1">
                <a:solidFill>
                  <a:schemeClr val="bg1"/>
                </a:solidFill>
              </a:rPr>
              <a:t>(£200 at 19.11.24)</a:t>
            </a:r>
          </a:p>
        </p:txBody>
      </p:sp>
    </p:spTree>
    <p:extLst>
      <p:ext uri="{BB962C8B-B14F-4D97-AF65-F5344CB8AC3E}">
        <p14:creationId xmlns:p14="http://schemas.microsoft.com/office/powerpoint/2010/main" val="156939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4" y="1235243"/>
            <a:ext cx="10766703" cy="4315326"/>
          </a:xfrm>
        </p:spPr>
        <p:txBody>
          <a:bodyPr lIns="91440" tIns="45720" rIns="91440" bIns="45720" anchor="t">
            <a:noAutofit/>
          </a:bodyPr>
          <a:lstStyle/>
          <a:p>
            <a:pPr marL="0" lvl="1" indent="0">
              <a:lnSpc>
                <a:spcPct val="150000"/>
              </a:lnSpc>
              <a:spcBef>
                <a:spcPts val="181"/>
              </a:spcBef>
              <a:buSzPct val="120000"/>
              <a:buNone/>
            </a:pPr>
            <a:r>
              <a:rPr lang="en-GB" b="1" i="1">
                <a:solidFill>
                  <a:schemeClr val="tx2"/>
                </a:solidFill>
                <a:latin typeface="Poppins"/>
                <a:cs typeface="Poppins"/>
              </a:rPr>
              <a:t>Subject to successful application</a:t>
            </a:r>
            <a:r>
              <a:rPr lang="en-GB">
                <a:solidFill>
                  <a:srgbClr val="002060"/>
                </a:solidFill>
              </a:rPr>
              <a:t>, students who complete:</a:t>
            </a:r>
          </a:p>
          <a:p>
            <a:pPr marL="635000" lvl="2" indent="-177800">
              <a:lnSpc>
                <a:spcPct val="150000"/>
              </a:lnSpc>
              <a:spcBef>
                <a:spcPts val="181"/>
              </a:spcBef>
              <a:buSzPct val="120000"/>
            </a:pPr>
            <a:r>
              <a:rPr lang="en-GB" sz="2400" b="1">
                <a:solidFill>
                  <a:schemeClr val="accent5">
                    <a:lumMod val="50000"/>
                  </a:schemeClr>
                </a:solidFill>
                <a:latin typeface="Poppins"/>
                <a:cs typeface="Poppins"/>
              </a:rPr>
              <a:t>K101 </a:t>
            </a:r>
            <a:r>
              <a:rPr lang="en-GB" sz="2400" b="1" i="1" u="sng">
                <a:solidFill>
                  <a:schemeClr val="tx2"/>
                </a:solidFill>
                <a:latin typeface="Poppins"/>
                <a:cs typeface="Poppins"/>
              </a:rPr>
              <a:t>or</a:t>
            </a:r>
            <a:r>
              <a:rPr lang="en-GB" sz="2400" b="1">
                <a:solidFill>
                  <a:schemeClr val="accent5">
                    <a:lumMod val="50000"/>
                  </a:schemeClr>
                </a:solidFill>
                <a:latin typeface="Poppins"/>
                <a:cs typeface="Poppins"/>
              </a:rPr>
              <a:t> K102 </a:t>
            </a:r>
            <a:r>
              <a:rPr lang="en-GB" sz="2400">
                <a:solidFill>
                  <a:srgbClr val="002060"/>
                </a:solidFill>
              </a:rPr>
              <a:t>as a standalone module register in Oct 2025 and start the practice module (K104) in March 2026</a:t>
            </a:r>
            <a:endParaRPr lang="en-GB" sz="2400">
              <a:solidFill>
                <a:srgbClr val="002060"/>
              </a:solidFill>
              <a:cs typeface="Poppins"/>
            </a:endParaRPr>
          </a:p>
          <a:p>
            <a:pPr marL="635000" lvl="2" indent="-177800">
              <a:lnSpc>
                <a:spcPct val="150000"/>
              </a:lnSpc>
              <a:spcBef>
                <a:spcPts val="181"/>
              </a:spcBef>
              <a:buSzPct val="120000"/>
            </a:pPr>
            <a:r>
              <a:rPr lang="en-GB" sz="2400" b="1">
                <a:solidFill>
                  <a:schemeClr val="accent5">
                    <a:lumMod val="50000"/>
                  </a:schemeClr>
                </a:solidFill>
                <a:latin typeface="Poppins"/>
                <a:cs typeface="Poppins"/>
              </a:rPr>
              <a:t>K102 </a:t>
            </a:r>
            <a:r>
              <a:rPr lang="en-GB" sz="2400" b="1" i="1" u="sng">
                <a:solidFill>
                  <a:schemeClr val="tx2"/>
                </a:solidFill>
                <a:latin typeface="Poppins"/>
                <a:cs typeface="Poppins"/>
              </a:rPr>
              <a:t>and</a:t>
            </a:r>
            <a:r>
              <a:rPr lang="en-GB" sz="2400" b="1">
                <a:solidFill>
                  <a:schemeClr val="accent5">
                    <a:lumMod val="50000"/>
                  </a:schemeClr>
                </a:solidFill>
                <a:latin typeface="Poppins"/>
                <a:cs typeface="Poppins"/>
              </a:rPr>
              <a:t> K104 </a:t>
            </a:r>
            <a:r>
              <a:rPr lang="en-GB" sz="2400">
                <a:solidFill>
                  <a:srgbClr val="002060"/>
                </a:solidFill>
              </a:rPr>
              <a:t>as part of the </a:t>
            </a:r>
            <a:r>
              <a:rPr lang="en-GB" sz="2400" b="1">
                <a:solidFill>
                  <a:schemeClr val="accent5">
                    <a:lumMod val="50000"/>
                  </a:schemeClr>
                </a:solidFill>
                <a:latin typeface="Poppins"/>
                <a:cs typeface="Poppins"/>
              </a:rPr>
              <a:t>Certificate in Healthcare Practice </a:t>
            </a:r>
            <a:r>
              <a:rPr lang="en-GB" sz="2400">
                <a:solidFill>
                  <a:srgbClr val="002060"/>
                </a:solidFill>
              </a:rPr>
              <a:t>can articulate directly into level 2</a:t>
            </a:r>
            <a:endParaRPr lang="en-GB" sz="2400" i="1">
              <a:solidFill>
                <a:schemeClr val="accent5">
                  <a:lumMod val="50000"/>
                </a:schemeClr>
              </a:solidFill>
              <a:latin typeface="Poppins" pitchFamily="2" charset="77"/>
              <a:cs typeface="Poppins" pitchFamily="2" charset="77"/>
            </a:endParaRPr>
          </a:p>
          <a:p>
            <a:pPr marL="177800" lvl="1" indent="-177800">
              <a:lnSpc>
                <a:spcPct val="150000"/>
              </a:lnSpc>
              <a:spcBef>
                <a:spcPts val="181"/>
              </a:spcBef>
              <a:buSzPct val="120000"/>
              <a:buFont typeface="Arial" panose="020B0604020202020204" pitchFamily="34" charset="0"/>
              <a:buChar char="•"/>
            </a:pPr>
            <a:r>
              <a:rPr lang="en-GB" sz="2400">
                <a:solidFill>
                  <a:srgbClr val="002060"/>
                </a:solidFill>
              </a:rPr>
              <a:t>Students will be required to apply for </a:t>
            </a:r>
            <a:r>
              <a:rPr lang="en-GB" b="1">
                <a:solidFill>
                  <a:schemeClr val="accent5">
                    <a:lumMod val="50000"/>
                  </a:schemeClr>
                </a:solidFill>
                <a:latin typeface="Poppins"/>
                <a:cs typeface="Poppins"/>
              </a:rPr>
              <a:t>credit transfer </a:t>
            </a:r>
            <a:r>
              <a:rPr lang="en-GB" sz="2400">
                <a:solidFill>
                  <a:srgbClr val="002060"/>
                </a:solidFill>
              </a:rPr>
              <a:t>if previous learning has been delivered by another provider.</a:t>
            </a:r>
            <a:endParaRPr lang="en-GB" sz="2400">
              <a:solidFill>
                <a:srgbClr val="002060"/>
              </a:solidFill>
              <a:cs typeface="Poppins"/>
            </a:endParaRPr>
          </a:p>
          <a:p>
            <a:pPr>
              <a:spcBef>
                <a:spcPts val="181"/>
              </a:spcBef>
              <a:buSzPct val="120000"/>
            </a:pPr>
            <a:endParaRPr lang="en-GB" sz="2400">
              <a:solidFill>
                <a:srgbClr val="002060"/>
              </a:solidFill>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sz="3200"/>
              <a:t>Credit migration of previous OU study</a:t>
            </a:r>
            <a:endParaRPr lang="en-GB"/>
          </a:p>
        </p:txBody>
      </p:sp>
    </p:spTree>
    <p:extLst>
      <p:ext uri="{BB962C8B-B14F-4D97-AF65-F5344CB8AC3E}">
        <p14:creationId xmlns:p14="http://schemas.microsoft.com/office/powerpoint/2010/main" val="4217196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4" y="1235242"/>
            <a:ext cx="11152444" cy="5268891"/>
          </a:xfrm>
        </p:spPr>
        <p:txBody>
          <a:bodyPr lIns="91440" tIns="45720" rIns="91440" bIns="45720" anchor="t">
            <a:noAutofit/>
          </a:bodyPr>
          <a:lstStyle/>
          <a:p>
            <a:pPr marL="0" lvl="1" indent="0">
              <a:lnSpc>
                <a:spcPct val="150000"/>
              </a:lnSpc>
              <a:spcBef>
                <a:spcPts val="181"/>
              </a:spcBef>
              <a:buSzPct val="120000"/>
              <a:buNone/>
            </a:pPr>
            <a:r>
              <a:rPr lang="en-GB" b="1" dirty="0">
                <a:solidFill>
                  <a:srgbClr val="002060"/>
                </a:solidFill>
              </a:rPr>
              <a:t>Find out more about the OU nursing programme:</a:t>
            </a:r>
          </a:p>
          <a:p>
            <a:pPr marL="448945" lvl="1" indent="-273050">
              <a:lnSpc>
                <a:spcPct val="150000"/>
              </a:lnSpc>
              <a:spcBef>
                <a:spcPts val="181"/>
              </a:spcBef>
              <a:buSzPct val="120000"/>
            </a:pPr>
            <a:r>
              <a:rPr lang="en-GB" sz="2000" dirty="0">
                <a:solidFill>
                  <a:srgbClr val="002060"/>
                </a:solidFill>
              </a:rPr>
              <a:t>Explore the OU nursing website - </a:t>
            </a:r>
            <a:r>
              <a:rPr lang="en-GB" sz="2000" b="1" u="sng" dirty="0">
                <a:solidFill>
                  <a:schemeClr val="tx2">
                    <a:lumMod val="50000"/>
                    <a:lumOff val="50000"/>
                  </a:schemeClr>
                </a:solidFill>
                <a:effectLst/>
                <a:latin typeface="Poppins"/>
                <a:ea typeface="Calibri"/>
                <a:cs typeface="Poppins"/>
                <a:hlinkClick r:id="rId3">
                  <a:extLst>
                    <a:ext uri="{A12FA001-AC4F-418D-AE19-62706E023703}">
                      <ahyp:hlinkClr xmlns:ahyp="http://schemas.microsoft.com/office/drawing/2018/hyperlinkcolor" val="tx"/>
                    </a:ext>
                  </a:extLst>
                </a:hlinkClick>
              </a:rPr>
              <a:t>Nursing | Open University in Scotland</a:t>
            </a:r>
            <a:endParaRPr lang="en-GB" sz="2000" b="1" u="sng" dirty="0">
              <a:solidFill>
                <a:schemeClr val="tx2">
                  <a:lumMod val="50000"/>
                  <a:lumOff val="50000"/>
                </a:schemeClr>
              </a:solidFill>
              <a:latin typeface="Poppins"/>
              <a:ea typeface="Calibri"/>
              <a:cs typeface="Poppins"/>
            </a:endParaRPr>
          </a:p>
          <a:p>
            <a:pPr marL="442595" lvl="2" indent="-266700">
              <a:lnSpc>
                <a:spcPct val="150000"/>
              </a:lnSpc>
              <a:spcBef>
                <a:spcPts val="181"/>
              </a:spcBef>
              <a:buSzPct val="120000"/>
            </a:pPr>
            <a:r>
              <a:rPr lang="en-GB" dirty="0">
                <a:solidFill>
                  <a:srgbClr val="002060"/>
                </a:solidFill>
              </a:rPr>
              <a:t>Talk to current OU nursing degree students </a:t>
            </a:r>
            <a:endParaRPr lang="en-GB" dirty="0">
              <a:solidFill>
                <a:srgbClr val="002060"/>
              </a:solidFill>
              <a:cs typeface="Poppins"/>
            </a:endParaRPr>
          </a:p>
          <a:p>
            <a:pPr marL="448945" lvl="1" indent="-273050">
              <a:lnSpc>
                <a:spcPct val="150000"/>
              </a:lnSpc>
              <a:spcBef>
                <a:spcPts val="181"/>
              </a:spcBef>
              <a:buSzPct val="120000"/>
              <a:buFont typeface="Arial" panose="020B0604020202020204" pitchFamily="34" charset="0"/>
              <a:buChar char="•"/>
            </a:pPr>
            <a:r>
              <a:rPr lang="en-GB" sz="2000" dirty="0">
                <a:solidFill>
                  <a:srgbClr val="002060"/>
                </a:solidFill>
              </a:rPr>
              <a:t>Speak to your line manager to get their support for your application </a:t>
            </a:r>
            <a:endParaRPr lang="en-GB" sz="2000" dirty="0">
              <a:solidFill>
                <a:srgbClr val="002060"/>
              </a:solidFill>
              <a:cs typeface="Poppins"/>
            </a:endParaRPr>
          </a:p>
          <a:p>
            <a:pPr marL="448945" lvl="1" indent="-273050">
              <a:lnSpc>
                <a:spcPct val="150000"/>
              </a:lnSpc>
              <a:spcBef>
                <a:spcPts val="181"/>
              </a:spcBef>
              <a:buSzPct val="120000"/>
              <a:buFont typeface="Arial" panose="020B0604020202020204" pitchFamily="34" charset="0"/>
              <a:buChar char="•"/>
            </a:pPr>
            <a:r>
              <a:rPr lang="en-GB" sz="2000" dirty="0">
                <a:solidFill>
                  <a:srgbClr val="002060"/>
                </a:solidFill>
                <a:cs typeface="Poppins"/>
              </a:rPr>
              <a:t>Notify the employer link of your application</a:t>
            </a:r>
          </a:p>
          <a:p>
            <a:pPr marL="448945" lvl="1" indent="-273050">
              <a:lnSpc>
                <a:spcPct val="150000"/>
              </a:lnSpc>
              <a:spcBef>
                <a:spcPts val="181"/>
              </a:spcBef>
              <a:buSzPct val="120000"/>
            </a:pPr>
            <a:r>
              <a:rPr lang="en-GB" sz="2000" dirty="0">
                <a:solidFill>
                  <a:srgbClr val="002060"/>
                </a:solidFill>
              </a:rPr>
              <a:t>Register your interest via </a:t>
            </a:r>
            <a:r>
              <a:rPr lang="en-GB" sz="2000" b="1" dirty="0">
                <a:solidFill>
                  <a:schemeClr val="tx2">
                    <a:lumMod val="50000"/>
                    <a:lumOff val="50000"/>
                  </a:schemeClr>
                </a:solidFill>
                <a:hlinkClick r:id="rId4">
                  <a:extLst>
                    <a:ext uri="{A12FA001-AC4F-418D-AE19-62706E023703}">
                      <ahyp:hlinkClr xmlns:ahyp="http://schemas.microsoft.com/office/drawing/2018/hyperlinkcolor" val="tx"/>
                    </a:ext>
                  </a:extLst>
                </a:hlinkClick>
              </a:rPr>
              <a:t>Scotland Nursing Enquiry Form</a:t>
            </a:r>
            <a:r>
              <a:rPr lang="en-GB" sz="2000" dirty="0">
                <a:solidFill>
                  <a:schemeClr val="tx2">
                    <a:lumMod val="50000"/>
                    <a:lumOff val="50000"/>
                  </a:schemeClr>
                </a:solidFill>
                <a:hlinkClick r:id="rId4">
                  <a:extLst>
                    <a:ext uri="{A12FA001-AC4F-418D-AE19-62706E023703}">
                      <ahyp:hlinkClr xmlns:ahyp="http://schemas.microsoft.com/office/drawing/2018/hyperlinkcolor" val="tx"/>
                    </a:ext>
                  </a:extLst>
                </a:hlinkClick>
              </a:rPr>
              <a:t> </a:t>
            </a:r>
            <a:r>
              <a:rPr lang="en-GB" sz="2000" dirty="0">
                <a:solidFill>
                  <a:srgbClr val="002060"/>
                </a:solidFill>
              </a:rPr>
              <a:t>and receive an application pack from March 2025</a:t>
            </a:r>
            <a:endParaRPr lang="en-GB" sz="2000" b="1" dirty="0">
              <a:solidFill>
                <a:srgbClr val="002060"/>
              </a:solidFill>
              <a:highlight>
                <a:srgbClr val="FFFF00"/>
              </a:highlight>
              <a:cs typeface="Poppins"/>
            </a:endParaRPr>
          </a:p>
          <a:p>
            <a:pPr marL="448945" lvl="1" indent="-273050">
              <a:lnSpc>
                <a:spcPct val="150000"/>
              </a:lnSpc>
              <a:spcBef>
                <a:spcPts val="181"/>
              </a:spcBef>
              <a:buSzPct val="120000"/>
            </a:pPr>
            <a:r>
              <a:rPr lang="en-GB" sz="2000" dirty="0">
                <a:solidFill>
                  <a:srgbClr val="002060"/>
                </a:solidFill>
                <a:cs typeface="Poppins"/>
              </a:rPr>
              <a:t>Applications will open on 24th March 2025 and close on 6th June 2025</a:t>
            </a:r>
            <a:endParaRPr lang="en-GB" sz="2000" dirty="0">
              <a:solidFill>
                <a:srgbClr val="002060"/>
              </a:solidFill>
            </a:endParaRPr>
          </a:p>
          <a:p>
            <a:pPr marL="1349375" lvl="3" indent="0">
              <a:lnSpc>
                <a:spcPct val="150000"/>
              </a:lnSpc>
              <a:spcBef>
                <a:spcPts val="181"/>
              </a:spcBef>
              <a:buSzPct val="120000"/>
              <a:buNone/>
            </a:pPr>
            <a:endParaRPr lang="en-GB" sz="1600" dirty="0">
              <a:solidFill>
                <a:srgbClr val="002060"/>
              </a:solidFill>
              <a:cs typeface="Poppins"/>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Next steps</a:t>
            </a:r>
          </a:p>
        </p:txBody>
      </p:sp>
    </p:spTree>
    <p:extLst>
      <p:ext uri="{BB962C8B-B14F-4D97-AF65-F5344CB8AC3E}">
        <p14:creationId xmlns:p14="http://schemas.microsoft.com/office/powerpoint/2010/main" val="45959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C1D671AC-4187-48AE-A498-5E2EFA6496A5}"/>
              </a:ext>
            </a:extLst>
          </p:cNvPr>
          <p:cNvSpPr/>
          <p:nvPr/>
        </p:nvSpPr>
        <p:spPr>
          <a:xfrm>
            <a:off x="2294021" y="6015789"/>
            <a:ext cx="8886597" cy="842211"/>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Note: Short and intense timeframe</a:t>
            </a:r>
            <a:endParaRPr lang="en-US">
              <a:solidFill>
                <a:srgbClr val="002060"/>
              </a:solidFill>
              <a:cs typeface="Calibri"/>
            </a:endParaRPr>
          </a:p>
        </p:txBody>
      </p:sp>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Applying for a place</a:t>
            </a:r>
          </a:p>
        </p:txBody>
      </p:sp>
      <p:graphicFrame>
        <p:nvGraphicFramePr>
          <p:cNvPr id="4" name="Diagram 3">
            <a:extLst>
              <a:ext uri="{FF2B5EF4-FFF2-40B4-BE49-F238E27FC236}">
                <a16:creationId xmlns:a16="http://schemas.microsoft.com/office/drawing/2014/main" id="{5C00C167-14D2-48A0-B74A-24E923CB6EC2}"/>
              </a:ext>
            </a:extLst>
          </p:cNvPr>
          <p:cNvGraphicFramePr/>
          <p:nvPr>
            <p:extLst>
              <p:ext uri="{D42A27DB-BD31-4B8C-83A1-F6EECF244321}">
                <p14:modId xmlns:p14="http://schemas.microsoft.com/office/powerpoint/2010/main" val="3750381323"/>
              </p:ext>
            </p:extLst>
          </p:nvPr>
        </p:nvGraphicFramePr>
        <p:xfrm>
          <a:off x="-1964326" y="1126903"/>
          <a:ext cx="11371583" cy="5731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01B0FDC-11E7-470E-9EA8-14460E94DD6D}"/>
              </a:ext>
            </a:extLst>
          </p:cNvPr>
          <p:cNvSpPr txBox="1"/>
          <p:nvPr/>
        </p:nvSpPr>
        <p:spPr>
          <a:xfrm>
            <a:off x="2151431" y="5674513"/>
            <a:ext cx="9362364" cy="461665"/>
          </a:xfrm>
          <a:prstGeom prst="rect">
            <a:avLst/>
          </a:prstGeom>
          <a:noFill/>
        </p:spPr>
        <p:txBody>
          <a:bodyPr wrap="square" rtlCol="0">
            <a:spAutoFit/>
          </a:bodyPr>
          <a:lstStyle/>
          <a:p>
            <a:pPr marL="0" marR="0" lvl="0" indent="0" algn="l" defTabSz="513066"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We select for </a:t>
            </a:r>
            <a:r>
              <a:rPr kumimoji="0" lang="en-GB" altLang="en-US" sz="2400" b="1" i="1"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VALUES and EXPERIENCE</a:t>
            </a:r>
            <a:r>
              <a:rPr kumimoji="0" lang="en-GB" altLang="en-US" sz="24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not just academic achievement</a:t>
            </a:r>
          </a:p>
        </p:txBody>
      </p:sp>
    </p:spTree>
    <p:extLst>
      <p:ext uri="{BB962C8B-B14F-4D97-AF65-F5344CB8AC3E}">
        <p14:creationId xmlns:p14="http://schemas.microsoft.com/office/powerpoint/2010/main" val="324417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C1D671AC-4187-48AE-A498-5E2EFA6496A5}"/>
              </a:ext>
            </a:extLst>
          </p:cNvPr>
          <p:cNvSpPr/>
          <p:nvPr/>
        </p:nvSpPr>
        <p:spPr>
          <a:xfrm>
            <a:off x="2005263" y="5570694"/>
            <a:ext cx="7170821" cy="1130968"/>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2060"/>
                </a:solidFill>
              </a:rPr>
              <a:t>Your registration will be completed in </a:t>
            </a:r>
            <a:r>
              <a:rPr lang="en-GB" b="1" dirty="0">
                <a:solidFill>
                  <a:srgbClr val="FF0000"/>
                </a:solidFill>
              </a:rPr>
              <a:t>August 2025</a:t>
            </a:r>
            <a:endParaRPr lang="en-GB" b="1" dirty="0">
              <a:solidFill>
                <a:srgbClr val="FF0000"/>
              </a:solidFill>
              <a:cs typeface="Poppins"/>
            </a:endParaRPr>
          </a:p>
          <a:p>
            <a:pPr algn="ctr"/>
            <a:r>
              <a:rPr lang="en-GB" b="1" dirty="0">
                <a:solidFill>
                  <a:srgbClr val="002060"/>
                </a:solidFill>
              </a:rPr>
              <a:t>Note: Short and intense timeframe</a:t>
            </a:r>
            <a:endParaRPr lang="en-GB" b="1" dirty="0">
              <a:solidFill>
                <a:srgbClr val="002060"/>
              </a:solidFill>
              <a:cs typeface="Poppins"/>
            </a:endParaRPr>
          </a:p>
        </p:txBody>
      </p:sp>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Applying for a place - Shortlisted</a:t>
            </a:r>
          </a:p>
        </p:txBody>
      </p:sp>
      <p:graphicFrame>
        <p:nvGraphicFramePr>
          <p:cNvPr id="4" name="Diagram 3">
            <a:extLst>
              <a:ext uri="{FF2B5EF4-FFF2-40B4-BE49-F238E27FC236}">
                <a16:creationId xmlns:a16="http://schemas.microsoft.com/office/drawing/2014/main" id="{5C00C167-14D2-48A0-B74A-24E923CB6EC2}"/>
              </a:ext>
            </a:extLst>
          </p:cNvPr>
          <p:cNvGraphicFramePr/>
          <p:nvPr>
            <p:extLst>
              <p:ext uri="{D42A27DB-BD31-4B8C-83A1-F6EECF244321}">
                <p14:modId xmlns:p14="http://schemas.microsoft.com/office/powerpoint/2010/main" val="3503950148"/>
              </p:ext>
            </p:extLst>
          </p:nvPr>
        </p:nvGraphicFramePr>
        <p:xfrm>
          <a:off x="108869" y="-158151"/>
          <a:ext cx="11371583" cy="572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258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B2DCAC-5DA2-A4F5-AD1E-FA42E19AC00C}"/>
              </a:ext>
            </a:extLst>
          </p:cNvPr>
          <p:cNvSpPr>
            <a:spLocks noGrp="1"/>
          </p:cNvSpPr>
          <p:nvPr>
            <p:ph type="body" sz="quarter" idx="14"/>
          </p:nvPr>
        </p:nvSpPr>
        <p:spPr>
          <a:xfrm>
            <a:off x="489667" y="1059567"/>
            <a:ext cx="11567654" cy="4830870"/>
          </a:xfrm>
        </p:spPr>
        <p:txBody>
          <a:bodyPr/>
          <a:lstStyle/>
          <a:p>
            <a:r>
              <a:rPr lang="en-GB" sz="2800" b="1" i="0">
                <a:solidFill>
                  <a:srgbClr val="000000"/>
                </a:solidFill>
                <a:effectLst/>
                <a:latin typeface="+mn-lt"/>
              </a:rPr>
              <a:t>Course information:</a:t>
            </a:r>
          </a:p>
          <a:p>
            <a:pPr marL="447675" indent="-177800">
              <a:buFont typeface="Arial" panose="020B0604020202020204" pitchFamily="34" charset="0"/>
              <a:buChar char="•"/>
            </a:pPr>
            <a:r>
              <a:rPr lang="en-GB" sz="2800">
                <a:solidFill>
                  <a:srgbClr val="002060"/>
                </a:solidFill>
              </a:rPr>
              <a:t>General</a:t>
            </a:r>
          </a:p>
          <a:p>
            <a:pPr marL="1227138" lvl="1" indent="-285750"/>
            <a:r>
              <a:rPr lang="en-GB" b="1" u="sng">
                <a:solidFill>
                  <a:schemeClr val="tx2">
                    <a:lumMod val="50000"/>
                    <a:lumOff val="50000"/>
                  </a:schemeClr>
                </a:solidFill>
                <a:effectLst/>
                <a:latin typeface="+mj-lt"/>
                <a:ea typeface="Calibri" panose="020F0502020204030204" pitchFamily="34" charset="0"/>
                <a:hlinkClick r:id="rId2">
                  <a:extLst>
                    <a:ext uri="{A12FA001-AC4F-418D-AE19-62706E023703}">
                      <ahyp:hlinkClr xmlns:ahyp="http://schemas.microsoft.com/office/drawing/2018/hyperlinkcolor" val="tx"/>
                    </a:ext>
                  </a:extLst>
                </a:hlinkClick>
              </a:rPr>
              <a:t>Nursing | Open University in Scotland</a:t>
            </a:r>
            <a:endParaRPr lang="en-GB" b="1" u="sng">
              <a:solidFill>
                <a:schemeClr val="tx2">
                  <a:lumMod val="50000"/>
                  <a:lumOff val="50000"/>
                </a:schemeClr>
              </a:solidFill>
              <a:effectLst/>
              <a:latin typeface="+mj-lt"/>
              <a:ea typeface="Calibri" panose="020F0502020204030204" pitchFamily="34" charset="0"/>
            </a:endParaRPr>
          </a:p>
          <a:p>
            <a:pPr marL="541338" indent="-285750">
              <a:buFont typeface="Arial" panose="020B0604020202020204" pitchFamily="34" charset="0"/>
              <a:buChar char="•"/>
            </a:pPr>
            <a:endParaRPr lang="en-GB" sz="1000" b="1">
              <a:solidFill>
                <a:srgbClr val="000000"/>
              </a:solidFill>
              <a:latin typeface="+mj-lt"/>
            </a:endParaRPr>
          </a:p>
          <a:p>
            <a:pPr marL="541338" indent="-285750">
              <a:buFont typeface="Arial" panose="020B0604020202020204" pitchFamily="34" charset="0"/>
              <a:buChar char="•"/>
            </a:pPr>
            <a:r>
              <a:rPr lang="en-GB" sz="2800">
                <a:solidFill>
                  <a:srgbClr val="002060"/>
                </a:solidFill>
              </a:rPr>
              <a:t>Programme Information booklet</a:t>
            </a:r>
          </a:p>
          <a:p>
            <a:pPr marL="1257300" indent="-361950">
              <a:buFont typeface="Arial" panose="020B0604020202020204" pitchFamily="34" charset="0"/>
              <a:buChar char="•"/>
            </a:pPr>
            <a:r>
              <a:rPr lang="en-GB" sz="2400" b="1" u="sng">
                <a:solidFill>
                  <a:schemeClr val="tx2">
                    <a:lumMod val="50000"/>
                    <a:lumOff val="50000"/>
                  </a:schemeClr>
                </a:solidFill>
                <a:latin typeface="+mj-lt"/>
                <a:cs typeface="+mn-cs"/>
                <a:hlinkClick r:id="rId3">
                  <a:extLst>
                    <a:ext uri="{A12FA001-AC4F-418D-AE19-62706E023703}">
                      <ahyp:hlinkClr xmlns:ahyp="http://schemas.microsoft.com/office/drawing/2018/hyperlinkcolor" val="tx"/>
                    </a:ext>
                  </a:extLst>
                </a:hlinkClick>
              </a:rPr>
              <a:t>Scotland Nursing Programme - information for 2025 entry .pdf</a:t>
            </a:r>
            <a:endParaRPr lang="en-GB" sz="2400" b="1" u="sng">
              <a:solidFill>
                <a:schemeClr val="tx2">
                  <a:lumMod val="50000"/>
                  <a:lumOff val="50000"/>
                </a:schemeClr>
              </a:solidFill>
              <a:latin typeface="+mj-lt"/>
              <a:cs typeface="+mn-cs"/>
            </a:endParaRPr>
          </a:p>
          <a:p>
            <a:r>
              <a:rPr lang="en-GB" sz="2400">
                <a:solidFill>
                  <a:srgbClr val="000000"/>
                </a:solidFill>
                <a:latin typeface="+mn-lt"/>
              </a:rPr>
              <a:t>Please check your qualifications and if any queries, please go to:</a:t>
            </a:r>
            <a:endParaRPr lang="en-GB" sz="2400" i="0">
              <a:solidFill>
                <a:srgbClr val="000000"/>
              </a:solidFill>
              <a:effectLst/>
              <a:latin typeface="+mn-lt"/>
            </a:endParaRPr>
          </a:p>
          <a:p>
            <a:pPr marL="541338" indent="-271463">
              <a:buFont typeface="Arial" panose="020B0604020202020204" pitchFamily="34" charset="0"/>
              <a:buChar char="•"/>
            </a:pPr>
            <a:r>
              <a:rPr lang="en-GB" sz="2400" b="1" u="sng">
                <a:solidFill>
                  <a:schemeClr val="tx2">
                    <a:lumMod val="50000"/>
                    <a:lumOff val="50000"/>
                  </a:schemeClr>
                </a:solidFill>
                <a:latin typeface="+mj-lt"/>
                <a:hlinkClick r:id="rId4">
                  <a:extLst>
                    <a:ext uri="{A12FA001-AC4F-418D-AE19-62706E023703}">
                      <ahyp:hlinkClr xmlns:ahyp="http://schemas.microsoft.com/office/drawing/2018/hyperlinkcolor" val="tx"/>
                    </a:ext>
                  </a:extLst>
                </a:hlinkClick>
              </a:rPr>
              <a:t>R39 | BSc (Honours) Nursing | Open University</a:t>
            </a:r>
            <a:r>
              <a:rPr lang="en-GB" sz="2400" b="1" u="sng">
                <a:solidFill>
                  <a:schemeClr val="tx2">
                    <a:lumMod val="50000"/>
                    <a:lumOff val="50000"/>
                  </a:schemeClr>
                </a:solidFill>
                <a:latin typeface="+mj-lt"/>
              </a:rPr>
              <a:t> </a:t>
            </a:r>
            <a:r>
              <a:rPr lang="en-GB" sz="2400" i="0">
                <a:solidFill>
                  <a:srgbClr val="000000"/>
                </a:solidFill>
                <a:effectLst/>
                <a:latin typeface="+mn-lt"/>
              </a:rPr>
              <a:t>and use the “ask a question” button</a:t>
            </a:r>
          </a:p>
          <a:p>
            <a:pPr marL="541338" indent="-271463">
              <a:buFont typeface="Arial" panose="020B0604020202020204" pitchFamily="34" charset="0"/>
              <a:buChar char="•"/>
            </a:pPr>
            <a:r>
              <a:rPr lang="en-GB" sz="2400" i="1">
                <a:solidFill>
                  <a:srgbClr val="000000"/>
                </a:solidFill>
                <a:latin typeface="+mn-lt"/>
              </a:rPr>
              <a:t>Please note, Staff Tutors are unable to respond to qualification queries</a:t>
            </a:r>
            <a:endParaRPr lang="en-GB" sz="2400" i="1">
              <a:latin typeface="+mn-lt"/>
            </a:endParaRPr>
          </a:p>
        </p:txBody>
      </p:sp>
      <p:sp>
        <p:nvSpPr>
          <p:cNvPr id="3" name="Text Placeholder 2">
            <a:extLst>
              <a:ext uri="{FF2B5EF4-FFF2-40B4-BE49-F238E27FC236}">
                <a16:creationId xmlns:a16="http://schemas.microsoft.com/office/drawing/2014/main" id="{37195F88-D1F0-C5C4-B23E-9C7B8EF8B3E2}"/>
              </a:ext>
            </a:extLst>
          </p:cNvPr>
          <p:cNvSpPr>
            <a:spLocks noGrp="1"/>
          </p:cNvSpPr>
          <p:nvPr>
            <p:ph type="body" sz="quarter" idx="24"/>
          </p:nvPr>
        </p:nvSpPr>
        <p:spPr>
          <a:xfrm>
            <a:off x="222529" y="415297"/>
            <a:ext cx="10766703" cy="497161"/>
          </a:xfrm>
        </p:spPr>
        <p:txBody>
          <a:bodyPr/>
          <a:lstStyle/>
          <a:p>
            <a:r>
              <a:rPr lang="en-GB"/>
              <a:t>Information and Queries</a:t>
            </a:r>
          </a:p>
        </p:txBody>
      </p:sp>
      <p:pic>
        <p:nvPicPr>
          <p:cNvPr id="5" name="Picture 4">
            <a:extLst>
              <a:ext uri="{FF2B5EF4-FFF2-40B4-BE49-F238E27FC236}">
                <a16:creationId xmlns:a16="http://schemas.microsoft.com/office/drawing/2014/main" id="{39D9F4A5-6074-E3B6-2093-03F4CD24724D}"/>
              </a:ext>
            </a:extLst>
          </p:cNvPr>
          <p:cNvPicPr>
            <a:picLocks noChangeAspect="1"/>
          </p:cNvPicPr>
          <p:nvPr/>
        </p:nvPicPr>
        <p:blipFill rotWithShape="1">
          <a:blip r:embed="rId5"/>
          <a:srcRect l="1826" t="26194" r="6205" b="4237"/>
          <a:stretch/>
        </p:blipFill>
        <p:spPr>
          <a:xfrm>
            <a:off x="2073590" y="5370592"/>
            <a:ext cx="9628743" cy="1333907"/>
          </a:xfrm>
          <a:prstGeom prst="rect">
            <a:avLst/>
          </a:prstGeom>
          <a:ln w="22225">
            <a:solidFill>
              <a:schemeClr val="accent1"/>
            </a:solidFill>
          </a:ln>
        </p:spPr>
      </p:pic>
    </p:spTree>
    <p:extLst>
      <p:ext uri="{BB962C8B-B14F-4D97-AF65-F5344CB8AC3E}">
        <p14:creationId xmlns:p14="http://schemas.microsoft.com/office/powerpoint/2010/main" val="2406163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3" y="1235242"/>
            <a:ext cx="11377033" cy="5268891"/>
          </a:xfrm>
        </p:spPr>
        <p:txBody>
          <a:bodyPr lIns="91440" tIns="45720" rIns="91440" bIns="45720" anchor="t">
            <a:noAutofit/>
          </a:bodyPr>
          <a:lstStyle/>
          <a:p>
            <a:pPr marL="352425" indent="-352425">
              <a:lnSpc>
                <a:spcPct val="150000"/>
              </a:lnSpc>
              <a:buSzPct val="120000"/>
              <a:buFont typeface="Arial" panose="020B0604020202020204" pitchFamily="34" charset="0"/>
              <a:buChar char="•"/>
            </a:pPr>
            <a:r>
              <a:rPr lang="en-GB" sz="2800" dirty="0">
                <a:solidFill>
                  <a:srgbClr val="002060"/>
                </a:solidFill>
                <a:latin typeface="Poppins"/>
                <a:cs typeface="Poppins"/>
              </a:rPr>
              <a:t>Request an application pack by completing the</a:t>
            </a:r>
            <a:endParaRPr lang="en-GB" sz="2800" b="1">
              <a:latin typeface="Poppins"/>
              <a:cs typeface="Poppins"/>
            </a:endParaRPr>
          </a:p>
          <a:p>
            <a:pPr>
              <a:lnSpc>
                <a:spcPct val="150000"/>
              </a:lnSpc>
              <a:buSzPct val="120000"/>
            </a:pPr>
            <a:r>
              <a:rPr lang="en-GB" sz="2800">
                <a:solidFill>
                  <a:srgbClr val="002060"/>
                </a:solidFill>
                <a:latin typeface="Poppins"/>
                <a:cs typeface="Poppins"/>
              </a:rPr>
              <a:t>     </a:t>
            </a:r>
            <a:r>
              <a:rPr lang="en-GB" sz="2800" b="1" dirty="0">
                <a:solidFill>
                  <a:schemeClr val="tx2">
                    <a:lumMod val="50000"/>
                    <a:lumOff val="50000"/>
                  </a:schemeClr>
                </a:solidFill>
                <a:latin typeface="Poppins"/>
                <a:cs typeface="Poppins"/>
                <a:hlinkClick r:id="rId3">
                  <a:extLst>
                    <a:ext uri="{A12FA001-AC4F-418D-AE19-62706E023703}">
                      <ahyp:hlinkClr xmlns:ahyp="http://schemas.microsoft.com/office/drawing/2018/hyperlinkcolor" val="tx"/>
                    </a:ext>
                  </a:extLst>
                </a:hlinkClick>
              </a:rPr>
              <a:t>Scotland Nursing Enquiry Form</a:t>
            </a:r>
            <a:r>
              <a:rPr lang="en-GB" sz="2800" dirty="0">
                <a:solidFill>
                  <a:srgbClr val="002060"/>
                </a:solidFill>
                <a:latin typeface="Poppins"/>
                <a:cs typeface="Poppins"/>
              </a:rPr>
              <a:t> </a:t>
            </a:r>
            <a:endParaRPr lang="en-GB" sz="2800" b="1" dirty="0">
              <a:solidFill>
                <a:schemeClr val="tx2"/>
              </a:solidFill>
              <a:latin typeface="Poppins"/>
              <a:cs typeface="Poppins"/>
            </a:endParaRPr>
          </a:p>
          <a:p>
            <a:pPr>
              <a:lnSpc>
                <a:spcPct val="150000"/>
              </a:lnSpc>
            </a:pPr>
            <a:endParaRPr lang="en-GB" sz="2800" dirty="0">
              <a:solidFill>
                <a:srgbClr val="002060"/>
              </a:solidFill>
              <a:latin typeface="Poppins"/>
              <a:cs typeface="Poppins"/>
            </a:endParaRPr>
          </a:p>
          <a:p>
            <a:pPr marL="352425" indent="-352425">
              <a:lnSpc>
                <a:spcPct val="150000"/>
              </a:lnSpc>
              <a:buSzPct val="120000"/>
              <a:buChar char="•"/>
            </a:pPr>
            <a:endParaRPr lang="en-GB" sz="1200">
              <a:solidFill>
                <a:srgbClr val="002060"/>
              </a:solidFill>
              <a:latin typeface="Poppins"/>
              <a:cs typeface="Poppins"/>
            </a:endParaRPr>
          </a:p>
          <a:p>
            <a:pPr>
              <a:lnSpc>
                <a:spcPct val="150000"/>
              </a:lnSpc>
              <a:buSzPct val="120000"/>
            </a:pPr>
            <a:r>
              <a:rPr lang="en-GB" sz="2800" dirty="0">
                <a:solidFill>
                  <a:srgbClr val="002060"/>
                </a:solidFill>
                <a:latin typeface="Poppins"/>
                <a:cs typeface="Poppins"/>
              </a:rPr>
              <a:t>The application period will be 24th March – 6th June 2025</a:t>
            </a:r>
            <a:endParaRPr lang="en-GB" sz="2800" b="1" dirty="0">
              <a:solidFill>
                <a:srgbClr val="002060"/>
              </a:solidFill>
              <a:highlight>
                <a:srgbClr val="FFFF00"/>
              </a:highlight>
              <a:latin typeface="Poppins"/>
              <a:cs typeface="Poppins"/>
            </a:endParaRPr>
          </a:p>
          <a:p>
            <a:pPr marL="352425" indent="-352425">
              <a:lnSpc>
                <a:spcPct val="150000"/>
              </a:lnSpc>
              <a:buSzPct val="120000"/>
              <a:buFont typeface="Arial" panose="020B0604020202020204" pitchFamily="34" charset="0"/>
              <a:buChar char="•"/>
            </a:pPr>
            <a:endParaRPr lang="en-GB" sz="2800" b="1">
              <a:solidFill>
                <a:srgbClr val="002060"/>
              </a:solidFill>
              <a:highlight>
                <a:srgbClr val="FFF488"/>
              </a:highlight>
              <a:cs typeface="Poppins"/>
            </a:endParaRPr>
          </a:p>
          <a:p>
            <a:pPr marL="352425" indent="-352425">
              <a:lnSpc>
                <a:spcPct val="150000"/>
              </a:lnSpc>
              <a:buSzPct val="120000"/>
              <a:buFont typeface="Arial" panose="020B0604020202020204" pitchFamily="34" charset="0"/>
              <a:buChar char="•"/>
            </a:pPr>
            <a:endParaRPr lang="en-GB" sz="2800">
              <a:solidFill>
                <a:srgbClr val="002060"/>
              </a:solidFill>
              <a:highlight>
                <a:srgbClr val="FFFF00"/>
              </a:highlight>
              <a:latin typeface="Poppins"/>
              <a:cs typeface="Poppins"/>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Contact The OU</a:t>
            </a:r>
          </a:p>
        </p:txBody>
      </p:sp>
      <p:pic>
        <p:nvPicPr>
          <p:cNvPr id="4" name="Picture 3">
            <a:extLst>
              <a:ext uri="{FF2B5EF4-FFF2-40B4-BE49-F238E27FC236}">
                <a16:creationId xmlns:a16="http://schemas.microsoft.com/office/drawing/2014/main" id="{7508C89F-7726-48CA-8CC8-0F917FBC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115" y="4575346"/>
            <a:ext cx="6067425" cy="2208287"/>
          </a:xfrm>
          <a:prstGeom prst="ellipse">
            <a:avLst/>
          </a:prstGeom>
          <a:ln>
            <a:noFill/>
          </a:ln>
          <a:effectLst>
            <a:softEdge rad="112500"/>
          </a:effectLst>
        </p:spPr>
      </p:pic>
    </p:spTree>
    <p:extLst>
      <p:ext uri="{BB962C8B-B14F-4D97-AF65-F5344CB8AC3E}">
        <p14:creationId xmlns:p14="http://schemas.microsoft.com/office/powerpoint/2010/main" val="119383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B7E99A2-66F6-4CCC-BF5C-D97F524A6145}"/>
              </a:ext>
            </a:extLst>
          </p:cNvPr>
          <p:cNvSpPr>
            <a:spLocks noGrp="1"/>
          </p:cNvSpPr>
          <p:nvPr>
            <p:ph type="body" sz="quarter" idx="24"/>
          </p:nvPr>
        </p:nvSpPr>
        <p:spPr/>
        <p:txBody>
          <a:bodyPr/>
          <a:lstStyle/>
          <a:p>
            <a:r>
              <a:rPr lang="en-GB"/>
              <a:t>About The Open University</a:t>
            </a:r>
          </a:p>
          <a:p>
            <a:endParaRPr lang="en-GB"/>
          </a:p>
        </p:txBody>
      </p:sp>
      <p:sp>
        <p:nvSpPr>
          <p:cNvPr id="12" name="Text Placeholder 11">
            <a:extLst>
              <a:ext uri="{FF2B5EF4-FFF2-40B4-BE49-F238E27FC236}">
                <a16:creationId xmlns:a16="http://schemas.microsoft.com/office/drawing/2014/main" id="{E6092949-E2F3-46C5-B4C6-1B5BA33D0F0F}"/>
              </a:ext>
            </a:extLst>
          </p:cNvPr>
          <p:cNvSpPr>
            <a:spLocks noGrp="1"/>
          </p:cNvSpPr>
          <p:nvPr>
            <p:ph type="body" sz="quarter" idx="15"/>
          </p:nvPr>
        </p:nvSpPr>
        <p:spPr>
          <a:xfrm>
            <a:off x="833779" y="1107583"/>
            <a:ext cx="10087506" cy="5138670"/>
          </a:xfrm>
        </p:spPr>
        <p:txBody>
          <a:bodyPr anchor="t"/>
          <a:lstStyle/>
          <a:p>
            <a:pPr marL="0" indent="0">
              <a:lnSpc>
                <a:spcPct val="150000"/>
              </a:lnSpc>
              <a:buNone/>
            </a:pPr>
            <a:r>
              <a:rPr lang="en-GB" sz="2400" b="1"/>
              <a:t>Our mission is… </a:t>
            </a:r>
          </a:p>
          <a:p>
            <a:pPr marL="0" indent="0">
              <a:lnSpc>
                <a:spcPct val="150000"/>
              </a:lnSpc>
              <a:buNone/>
            </a:pPr>
            <a:r>
              <a:rPr lang="en-GB" sz="2000" b="0"/>
              <a:t>To be open to people, places, methods and ideas</a:t>
            </a:r>
          </a:p>
          <a:p>
            <a:pPr marL="0" indent="0">
              <a:lnSpc>
                <a:spcPct val="150000"/>
              </a:lnSpc>
              <a:buNone/>
            </a:pPr>
            <a:r>
              <a:rPr lang="en-GB" sz="2400" b="1"/>
              <a:t>Our vision is…</a:t>
            </a:r>
          </a:p>
          <a:p>
            <a:pPr marL="0" indent="0">
              <a:lnSpc>
                <a:spcPct val="150000"/>
              </a:lnSpc>
              <a:buNone/>
            </a:pPr>
            <a:r>
              <a:rPr lang="en-GB" sz="2000"/>
              <a:t>To provide life-changing learning that enriches society</a:t>
            </a:r>
          </a:p>
          <a:p>
            <a:pPr marL="0" indent="0">
              <a:lnSpc>
                <a:spcPct val="150000"/>
              </a:lnSpc>
              <a:buNone/>
            </a:pPr>
            <a:r>
              <a:rPr lang="en-US" sz="2400" b="1"/>
              <a:t>Our values</a:t>
            </a:r>
            <a:r>
              <a:rPr lang="is-IS" sz="2400" b="1"/>
              <a:t>…</a:t>
            </a:r>
            <a:r>
              <a:rPr lang="en-US" sz="2400" b="1"/>
              <a:t>                   </a:t>
            </a:r>
          </a:p>
          <a:p>
            <a:pPr marL="0" indent="0">
              <a:lnSpc>
                <a:spcPct val="150000"/>
              </a:lnSpc>
              <a:buNone/>
            </a:pPr>
            <a:r>
              <a:rPr lang="en-GB" sz="2000"/>
              <a:t>Inclusive, innovative and responsive. </a:t>
            </a:r>
          </a:p>
          <a:p>
            <a:pPr marL="631825" indent="-361950">
              <a:lnSpc>
                <a:spcPct val="150000"/>
              </a:lnSpc>
              <a:buFont typeface="Wingdings" panose="05000000000000000000" pitchFamily="2" charset="2"/>
              <a:buChar char="Ø"/>
            </a:pPr>
            <a:r>
              <a:rPr lang="en-GB" sz="2000"/>
              <a:t>Through learning we aim to transform lives and communities, opening a world of possibilities for everyone</a:t>
            </a:r>
            <a:endParaRPr lang="en-US" sz="2000"/>
          </a:p>
          <a:p>
            <a:pPr marL="352425" indent="-352425">
              <a:buFont typeface="Wingdings" panose="05000000000000000000" pitchFamily="2" charset="2"/>
              <a:buChar char="Ø"/>
            </a:pPr>
            <a:endParaRPr lang="en-GB" sz="2400">
              <a:solidFill>
                <a:srgbClr val="002060"/>
              </a:solidFill>
            </a:endParaRPr>
          </a:p>
        </p:txBody>
      </p:sp>
      <p:pic>
        <p:nvPicPr>
          <p:cNvPr id="1026" name="Picture 2">
            <a:extLst>
              <a:ext uri="{FF2B5EF4-FFF2-40B4-BE49-F238E27FC236}">
                <a16:creationId xmlns:a16="http://schemas.microsoft.com/office/drawing/2014/main" id="{7CFCFD51-6D51-15ED-86BC-F7A950F29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473" y="5306244"/>
            <a:ext cx="4258145" cy="1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94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tland health boards map | iPAG Scotland">
            <a:extLst>
              <a:ext uri="{FF2B5EF4-FFF2-40B4-BE49-F238E27FC236}">
                <a16:creationId xmlns:a16="http://schemas.microsoft.com/office/drawing/2014/main" id="{23EF8FA0-2337-43C2-BA1E-CE9DA0484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 t="-1439" r="17" b="1439"/>
          <a:stretch/>
        </p:blipFill>
        <p:spPr bwMode="auto">
          <a:xfrm>
            <a:off x="3471848" y="-96682"/>
            <a:ext cx="4983161" cy="67167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58995F-72EC-3F7C-6AA1-B45FC3C705E6}"/>
              </a:ext>
            </a:extLst>
          </p:cNvPr>
          <p:cNvSpPr txBox="1"/>
          <p:nvPr/>
        </p:nvSpPr>
        <p:spPr>
          <a:xfrm>
            <a:off x="569149" y="2446097"/>
            <a:ext cx="3222357" cy="1631216"/>
          </a:xfrm>
          <a:prstGeom prst="rect">
            <a:avLst/>
          </a:prstGeom>
          <a:noFill/>
        </p:spPr>
        <p:txBody>
          <a:bodyPr wrap="none" rtlCol="0">
            <a:spAutoFit/>
          </a:bodyPr>
          <a:lstStyle/>
          <a:p>
            <a:r>
              <a:rPr lang="en-GB" b="1" dirty="0"/>
              <a:t>Tamsin Smith:</a:t>
            </a:r>
          </a:p>
          <a:p>
            <a:r>
              <a:rPr lang="en-GB" dirty="0">
                <a:solidFill>
                  <a:srgbClr val="0070C0"/>
                </a:solidFill>
                <a:hlinkClick r:id="rId3">
                  <a:extLst>
                    <a:ext uri="{A12FA001-AC4F-418D-AE19-62706E023703}">
                      <ahyp:hlinkClr xmlns:ahyp="http://schemas.microsoft.com/office/drawing/2018/hyperlinkcolor" val="tx"/>
                    </a:ext>
                  </a:extLst>
                </a:hlinkClick>
              </a:rPr>
              <a:t>tamsin.smith@open.ac.uk</a:t>
            </a:r>
            <a:r>
              <a:rPr lang="en-GB" dirty="0">
                <a:solidFill>
                  <a:srgbClr val="0070C0"/>
                </a:solidFill>
              </a:rPr>
              <a:t> </a:t>
            </a:r>
          </a:p>
          <a:p>
            <a:pPr marL="285750" indent="-198438">
              <a:buFont typeface="Arial" panose="020B0604020202020204" pitchFamily="34" charset="0"/>
              <a:buChar char="•"/>
            </a:pPr>
            <a:r>
              <a:rPr lang="en-GB" sz="1600" dirty="0"/>
              <a:t>NHS Highland</a:t>
            </a:r>
          </a:p>
          <a:p>
            <a:pPr marL="285750" indent="-198438">
              <a:buFont typeface="Arial" panose="020B0604020202020204" pitchFamily="34" charset="0"/>
              <a:buChar char="•"/>
            </a:pPr>
            <a:r>
              <a:rPr lang="en-GB" sz="1600" dirty="0"/>
              <a:t>NHS Argyll &amp; Bute</a:t>
            </a:r>
          </a:p>
          <a:p>
            <a:pPr marL="285750" indent="-198438">
              <a:buFont typeface="Arial" panose="020B0604020202020204" pitchFamily="34" charset="0"/>
              <a:buChar char="•"/>
            </a:pPr>
            <a:r>
              <a:rPr lang="en-GB" sz="1600" dirty="0"/>
              <a:t>NHS Western Isles</a:t>
            </a:r>
          </a:p>
          <a:p>
            <a:endParaRPr lang="en-GB" sz="1600" dirty="0"/>
          </a:p>
        </p:txBody>
      </p:sp>
      <p:sp>
        <p:nvSpPr>
          <p:cNvPr id="9" name="TextBox 8">
            <a:extLst>
              <a:ext uri="{FF2B5EF4-FFF2-40B4-BE49-F238E27FC236}">
                <a16:creationId xmlns:a16="http://schemas.microsoft.com/office/drawing/2014/main" id="{5526044F-E548-6AF3-987F-98C75F1FD24A}"/>
              </a:ext>
            </a:extLst>
          </p:cNvPr>
          <p:cNvSpPr txBox="1"/>
          <p:nvPr/>
        </p:nvSpPr>
        <p:spPr>
          <a:xfrm>
            <a:off x="569149" y="4077313"/>
            <a:ext cx="4301177" cy="584775"/>
          </a:xfrm>
          <a:prstGeom prst="rect">
            <a:avLst/>
          </a:prstGeom>
          <a:noFill/>
        </p:spPr>
        <p:txBody>
          <a:bodyPr wrap="none" lIns="91440" tIns="45720" rIns="91440" bIns="45720" rtlCol="0" anchor="t">
            <a:spAutoFit/>
          </a:bodyPr>
          <a:lstStyle/>
          <a:p>
            <a:r>
              <a:rPr lang="en-GB" sz="1600" dirty="0">
                <a:solidFill>
                  <a:srgbClr val="0070C0"/>
                </a:solidFill>
                <a:latin typeface="Arial"/>
                <a:cs typeface="Arial"/>
                <a:hlinkClick r:id="rId4">
                  <a:extLst>
                    <a:ext uri="{A12FA001-AC4F-418D-AE19-62706E023703}">
                      <ahyp:hlinkClr xmlns:ahyp="http://schemas.microsoft.com/office/drawing/2018/hyperlinkcolor" val="tx"/>
                    </a:ext>
                  </a:extLst>
                </a:hlinkClick>
              </a:rPr>
              <a:t>Scotland-Nursing-Applications</a:t>
            </a:r>
            <a:r>
              <a:rPr lang="en-GB" sz="1600" dirty="0">
                <a:solidFill>
                  <a:srgbClr val="0070C0"/>
                </a:solidFill>
                <a:hlinkClick r:id="rId4">
                  <a:extLst>
                    <a:ext uri="{A12FA001-AC4F-418D-AE19-62706E023703}">
                      <ahyp:hlinkClr xmlns:ahyp="http://schemas.microsoft.com/office/drawing/2018/hyperlinkcolor" val="tx"/>
                    </a:ext>
                  </a:extLst>
                </a:hlinkClick>
              </a:rPr>
              <a:t>@open.ac.uk</a:t>
            </a:r>
            <a:r>
              <a:rPr lang="en-GB" sz="1400" dirty="0">
                <a:solidFill>
                  <a:srgbClr val="0070C0"/>
                </a:solidFill>
                <a:hlinkClick r:id="rId4">
                  <a:extLst>
                    <a:ext uri="{A12FA001-AC4F-418D-AE19-62706E023703}">
                      <ahyp:hlinkClr xmlns:ahyp="http://schemas.microsoft.com/office/drawing/2018/hyperlinkcolor" val="tx"/>
                    </a:ext>
                  </a:extLst>
                </a:hlinkClick>
              </a:rPr>
              <a:t> </a:t>
            </a:r>
            <a:endParaRPr lang="en-GB" sz="1400" dirty="0">
              <a:solidFill>
                <a:srgbClr val="0070C0"/>
              </a:solidFill>
              <a:cs typeface="Poppins"/>
            </a:endParaRPr>
          </a:p>
          <a:p>
            <a:pPr marL="285750" indent="-198120">
              <a:buFont typeface="Arial" panose="020B0604020202020204" pitchFamily="34" charset="0"/>
              <a:buChar char="•"/>
            </a:pPr>
            <a:r>
              <a:rPr lang="en-GB" sz="1600" dirty="0"/>
              <a:t>NHS Greater Glasgow &amp; Clyde</a:t>
            </a:r>
            <a:endParaRPr lang="en-GB" sz="1600" dirty="0">
              <a:cs typeface="Poppins"/>
            </a:endParaRPr>
          </a:p>
        </p:txBody>
      </p:sp>
      <p:sp>
        <p:nvSpPr>
          <p:cNvPr id="10" name="TextBox 9">
            <a:extLst>
              <a:ext uri="{FF2B5EF4-FFF2-40B4-BE49-F238E27FC236}">
                <a16:creationId xmlns:a16="http://schemas.microsoft.com/office/drawing/2014/main" id="{0DBEE27E-16EF-18CD-5B67-55360036A9A0}"/>
              </a:ext>
            </a:extLst>
          </p:cNvPr>
          <p:cNvSpPr txBox="1"/>
          <p:nvPr/>
        </p:nvSpPr>
        <p:spPr>
          <a:xfrm>
            <a:off x="1978654" y="5444433"/>
            <a:ext cx="3294948" cy="1384995"/>
          </a:xfrm>
          <a:prstGeom prst="rect">
            <a:avLst/>
          </a:prstGeom>
          <a:noFill/>
        </p:spPr>
        <p:txBody>
          <a:bodyPr wrap="square" rtlCol="0">
            <a:spAutoFit/>
          </a:bodyPr>
          <a:lstStyle/>
          <a:p>
            <a:r>
              <a:rPr lang="en-GB" b="1" dirty="0"/>
              <a:t>Lyndsey Blake:</a:t>
            </a:r>
          </a:p>
          <a:p>
            <a:r>
              <a:rPr lang="en-GB" dirty="0">
                <a:solidFill>
                  <a:srgbClr val="0070C0"/>
                </a:solidFill>
                <a:hlinkClick r:id="rId5">
                  <a:extLst>
                    <a:ext uri="{A12FA001-AC4F-418D-AE19-62706E023703}">
                      <ahyp:hlinkClr xmlns:ahyp="http://schemas.microsoft.com/office/drawing/2018/hyperlinkcolor" val="tx"/>
                    </a:ext>
                  </a:extLst>
                </a:hlinkClick>
              </a:rPr>
              <a:t>lyndsey.blake@open.ac.uk</a:t>
            </a:r>
            <a:r>
              <a:rPr lang="en-GB" dirty="0">
                <a:solidFill>
                  <a:srgbClr val="0070C0"/>
                </a:solidFill>
              </a:rPr>
              <a:t> </a:t>
            </a:r>
            <a:endParaRPr lang="en-GB" b="1" dirty="0"/>
          </a:p>
          <a:p>
            <a:pPr marL="285750" indent="-198438">
              <a:buFont typeface="Arial" panose="020B0604020202020204" pitchFamily="34" charset="0"/>
              <a:buChar char="•"/>
            </a:pPr>
            <a:r>
              <a:rPr lang="en-GB" sz="1600" dirty="0"/>
              <a:t>NHS 24</a:t>
            </a:r>
          </a:p>
          <a:p>
            <a:pPr marL="285750" indent="-198438">
              <a:buFont typeface="Arial" panose="020B0604020202020204" pitchFamily="34" charset="0"/>
              <a:buChar char="•"/>
            </a:pPr>
            <a:r>
              <a:rPr lang="en-GB" sz="1600" dirty="0"/>
              <a:t>NHS Golden Jubilee</a:t>
            </a:r>
          </a:p>
          <a:p>
            <a:pPr marL="285750" indent="-198438">
              <a:buFont typeface="Arial" panose="020B0604020202020204" pitchFamily="34" charset="0"/>
              <a:buChar char="•"/>
            </a:pPr>
            <a:r>
              <a:rPr lang="en-GB" sz="1600" dirty="0"/>
              <a:t>NHS Ayrshire &amp; Arran</a:t>
            </a:r>
          </a:p>
        </p:txBody>
      </p:sp>
      <p:sp>
        <p:nvSpPr>
          <p:cNvPr id="11" name="TextBox 10">
            <a:extLst>
              <a:ext uri="{FF2B5EF4-FFF2-40B4-BE49-F238E27FC236}">
                <a16:creationId xmlns:a16="http://schemas.microsoft.com/office/drawing/2014/main" id="{4EB49D03-9B81-3C7C-C616-3710D993DF99}"/>
              </a:ext>
            </a:extLst>
          </p:cNvPr>
          <p:cNvSpPr txBox="1"/>
          <p:nvPr/>
        </p:nvSpPr>
        <p:spPr>
          <a:xfrm>
            <a:off x="7905180" y="1731001"/>
            <a:ext cx="3624710" cy="1384995"/>
          </a:xfrm>
          <a:prstGeom prst="rect">
            <a:avLst/>
          </a:prstGeom>
          <a:solidFill>
            <a:schemeClr val="bg1"/>
          </a:solidFill>
        </p:spPr>
        <p:txBody>
          <a:bodyPr wrap="none" rtlCol="0">
            <a:spAutoFit/>
          </a:bodyPr>
          <a:lstStyle/>
          <a:p>
            <a:r>
              <a:rPr lang="en-GB" b="1"/>
              <a:t>Rachel Hitchcock:</a:t>
            </a:r>
          </a:p>
          <a:p>
            <a:r>
              <a:rPr lang="en-GB">
                <a:solidFill>
                  <a:srgbClr val="0070C0"/>
                </a:solidFill>
                <a:hlinkClick r:id="rId6">
                  <a:extLst>
                    <a:ext uri="{A12FA001-AC4F-418D-AE19-62706E023703}">
                      <ahyp:hlinkClr xmlns:ahyp="http://schemas.microsoft.com/office/drawing/2018/hyperlinkcolor" val="tx"/>
                    </a:ext>
                  </a:extLst>
                </a:hlinkClick>
              </a:rPr>
              <a:t>rachel.hitchcock@open.ac.uk</a:t>
            </a:r>
            <a:r>
              <a:rPr lang="en-GB">
                <a:solidFill>
                  <a:srgbClr val="0070C0"/>
                </a:solidFill>
              </a:rPr>
              <a:t> </a:t>
            </a:r>
          </a:p>
          <a:p>
            <a:pPr marL="285750" indent="-198438">
              <a:buFont typeface="Arial" panose="020B0604020202020204" pitchFamily="34" charset="0"/>
              <a:buChar char="•"/>
            </a:pPr>
            <a:r>
              <a:rPr lang="en-GB" sz="1600"/>
              <a:t>NHS Grampian</a:t>
            </a:r>
          </a:p>
          <a:p>
            <a:pPr marL="285750" indent="-198438">
              <a:buFont typeface="Arial" panose="020B0604020202020204" pitchFamily="34" charset="0"/>
              <a:buChar char="•"/>
            </a:pPr>
            <a:r>
              <a:rPr lang="en-GB" sz="1600"/>
              <a:t>NHS Orkney</a:t>
            </a:r>
          </a:p>
          <a:p>
            <a:pPr marL="285750" indent="-198438">
              <a:buFont typeface="Arial" panose="020B0604020202020204" pitchFamily="34" charset="0"/>
              <a:buChar char="•"/>
            </a:pPr>
            <a:r>
              <a:rPr lang="en-GB" sz="1600"/>
              <a:t>NHS Shetland</a:t>
            </a:r>
          </a:p>
        </p:txBody>
      </p:sp>
      <p:sp>
        <p:nvSpPr>
          <p:cNvPr id="12" name="TextBox 11">
            <a:extLst>
              <a:ext uri="{FF2B5EF4-FFF2-40B4-BE49-F238E27FC236}">
                <a16:creationId xmlns:a16="http://schemas.microsoft.com/office/drawing/2014/main" id="{28ED26FC-44CB-AF44-36C4-80C81CF7754C}"/>
              </a:ext>
            </a:extLst>
          </p:cNvPr>
          <p:cNvSpPr txBox="1"/>
          <p:nvPr/>
        </p:nvSpPr>
        <p:spPr>
          <a:xfrm>
            <a:off x="7905180" y="3474023"/>
            <a:ext cx="3624710" cy="1138773"/>
          </a:xfrm>
          <a:prstGeom prst="rect">
            <a:avLst/>
          </a:prstGeom>
          <a:solidFill>
            <a:schemeClr val="bg1"/>
          </a:solidFill>
        </p:spPr>
        <p:txBody>
          <a:bodyPr wrap="square" rtlCol="0">
            <a:spAutoFit/>
          </a:bodyPr>
          <a:lstStyle/>
          <a:p>
            <a:r>
              <a:rPr lang="en-GB" b="1" dirty="0"/>
              <a:t>Rhona McInnes:</a:t>
            </a:r>
          </a:p>
          <a:p>
            <a:r>
              <a:rPr lang="en-GB" dirty="0">
                <a:solidFill>
                  <a:srgbClr val="0070C0"/>
                </a:solidFill>
                <a:hlinkClick r:id="rId7">
                  <a:extLst>
                    <a:ext uri="{A12FA001-AC4F-418D-AE19-62706E023703}">
                      <ahyp:hlinkClr xmlns:ahyp="http://schemas.microsoft.com/office/drawing/2018/hyperlinkcolor" val="tx"/>
                    </a:ext>
                  </a:extLst>
                </a:hlinkClick>
              </a:rPr>
              <a:t>rhona.mcinnes@open.ac.uk</a:t>
            </a:r>
            <a:r>
              <a:rPr lang="en-GB" dirty="0">
                <a:solidFill>
                  <a:srgbClr val="0070C0"/>
                </a:solidFill>
              </a:rPr>
              <a:t> </a:t>
            </a:r>
          </a:p>
          <a:p>
            <a:pPr marL="285750" indent="-198438">
              <a:buFont typeface="Arial" panose="020B0604020202020204" pitchFamily="34" charset="0"/>
              <a:buChar char="•"/>
            </a:pPr>
            <a:r>
              <a:rPr lang="en-GB" sz="1600" dirty="0"/>
              <a:t>NHS Lothian</a:t>
            </a:r>
          </a:p>
          <a:p>
            <a:pPr marL="285750" indent="-198438">
              <a:buFont typeface="Arial" panose="020B0604020202020204" pitchFamily="34" charset="0"/>
              <a:buChar char="•"/>
            </a:pPr>
            <a:r>
              <a:rPr lang="en-GB" sz="1600" dirty="0"/>
              <a:t>NHS Borders</a:t>
            </a:r>
          </a:p>
        </p:txBody>
      </p:sp>
      <p:sp>
        <p:nvSpPr>
          <p:cNvPr id="13" name="TextBox 12">
            <a:extLst>
              <a:ext uri="{FF2B5EF4-FFF2-40B4-BE49-F238E27FC236}">
                <a16:creationId xmlns:a16="http://schemas.microsoft.com/office/drawing/2014/main" id="{85DF69D1-D453-EE18-0F3F-95B2DBFA05F5}"/>
              </a:ext>
            </a:extLst>
          </p:cNvPr>
          <p:cNvSpPr txBox="1"/>
          <p:nvPr/>
        </p:nvSpPr>
        <p:spPr>
          <a:xfrm>
            <a:off x="8005901" y="4734342"/>
            <a:ext cx="3423268" cy="2123658"/>
          </a:xfrm>
          <a:prstGeom prst="rect">
            <a:avLst/>
          </a:prstGeom>
          <a:solidFill>
            <a:schemeClr val="bg1"/>
          </a:solidFill>
        </p:spPr>
        <p:txBody>
          <a:bodyPr wrap="square" rtlCol="0">
            <a:spAutoFit/>
          </a:bodyPr>
          <a:lstStyle/>
          <a:p>
            <a:r>
              <a:rPr lang="en-GB" b="1"/>
              <a:t>Fiona Ewart:</a:t>
            </a:r>
          </a:p>
          <a:p>
            <a:r>
              <a:rPr lang="en-GB">
                <a:solidFill>
                  <a:srgbClr val="0070C0"/>
                </a:solidFill>
                <a:hlinkClick r:id="rId8">
                  <a:extLst>
                    <a:ext uri="{A12FA001-AC4F-418D-AE19-62706E023703}">
                      <ahyp:hlinkClr xmlns:ahyp="http://schemas.microsoft.com/office/drawing/2018/hyperlinkcolor" val="tx"/>
                    </a:ext>
                  </a:extLst>
                </a:hlinkClick>
              </a:rPr>
              <a:t>fiona.ewart@open.ac.uk</a:t>
            </a:r>
            <a:r>
              <a:rPr lang="en-GB">
                <a:solidFill>
                  <a:srgbClr val="0070C0"/>
                </a:solidFill>
              </a:rPr>
              <a:t> </a:t>
            </a:r>
          </a:p>
          <a:p>
            <a:pPr marL="285750" indent="-198438">
              <a:buFont typeface="Arial" panose="020B0604020202020204" pitchFamily="34" charset="0"/>
              <a:buChar char="•"/>
            </a:pPr>
            <a:r>
              <a:rPr lang="en-GB" sz="1600"/>
              <a:t>NHS Dumfries &amp; Galloway</a:t>
            </a:r>
          </a:p>
          <a:p>
            <a:pPr marL="285750" indent="-198438">
              <a:buFont typeface="Arial" panose="020B0604020202020204" pitchFamily="34" charset="0"/>
              <a:buChar char="•"/>
            </a:pPr>
            <a:r>
              <a:rPr lang="en-GB" sz="1600"/>
              <a:t>NHS Fife</a:t>
            </a:r>
          </a:p>
          <a:p>
            <a:pPr marL="285750" indent="-198438">
              <a:buFont typeface="Arial" panose="020B0604020202020204" pitchFamily="34" charset="0"/>
              <a:buChar char="•"/>
            </a:pPr>
            <a:r>
              <a:rPr lang="en-GB" sz="1600"/>
              <a:t>NHS Forth Valley</a:t>
            </a:r>
          </a:p>
          <a:p>
            <a:pPr marL="285750" indent="-198438">
              <a:buFont typeface="Arial" panose="020B0604020202020204" pitchFamily="34" charset="0"/>
              <a:buChar char="•"/>
            </a:pPr>
            <a:r>
              <a:rPr lang="en-GB" sz="1600"/>
              <a:t>NHS Lanarkshire</a:t>
            </a:r>
          </a:p>
          <a:p>
            <a:pPr marL="285750" indent="-198438">
              <a:buFont typeface="Arial" panose="020B0604020202020204" pitchFamily="34" charset="0"/>
              <a:buChar char="•"/>
            </a:pPr>
            <a:r>
              <a:rPr lang="en-GB" sz="1600"/>
              <a:t>NHS State Hospital</a:t>
            </a:r>
          </a:p>
          <a:p>
            <a:pPr marL="285750" indent="-198438">
              <a:buFont typeface="Arial" panose="020B0604020202020204" pitchFamily="34" charset="0"/>
              <a:buChar char="•"/>
            </a:pPr>
            <a:r>
              <a:rPr lang="en-GB" sz="1600"/>
              <a:t>NHS Tayside</a:t>
            </a:r>
          </a:p>
        </p:txBody>
      </p:sp>
      <p:sp>
        <p:nvSpPr>
          <p:cNvPr id="3" name="Text Placeholder 2">
            <a:extLst>
              <a:ext uri="{FF2B5EF4-FFF2-40B4-BE49-F238E27FC236}">
                <a16:creationId xmlns:a16="http://schemas.microsoft.com/office/drawing/2014/main" id="{5A1EC4DB-5DC0-0353-2608-ACB94D859FF4}"/>
              </a:ext>
            </a:extLst>
          </p:cNvPr>
          <p:cNvSpPr>
            <a:spLocks noGrp="1"/>
          </p:cNvSpPr>
          <p:nvPr>
            <p:ph type="body" sz="quarter" idx="24"/>
          </p:nvPr>
        </p:nvSpPr>
        <p:spPr>
          <a:xfrm>
            <a:off x="413916" y="404664"/>
            <a:ext cx="6117514" cy="497161"/>
          </a:xfrm>
        </p:spPr>
        <p:txBody>
          <a:bodyPr/>
          <a:lstStyle/>
          <a:p>
            <a:r>
              <a:rPr lang="en-GB" dirty="0"/>
              <a:t>Contact Details – Staff Tutors</a:t>
            </a:r>
          </a:p>
          <a:p>
            <a:endParaRPr lang="en-GB" dirty="0"/>
          </a:p>
        </p:txBody>
      </p:sp>
    </p:spTree>
    <p:extLst>
      <p:ext uri="{BB962C8B-B14F-4D97-AF65-F5344CB8AC3E}">
        <p14:creationId xmlns:p14="http://schemas.microsoft.com/office/powerpoint/2010/main" val="168700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4C492B03-E989-4216-BDD6-4A1CCDDBBB79}"/>
              </a:ext>
            </a:extLst>
          </p:cNvPr>
          <p:cNvSpPr txBox="1">
            <a:spLocks/>
          </p:cNvSpPr>
          <p:nvPr/>
        </p:nvSpPr>
        <p:spPr>
          <a:xfrm>
            <a:off x="566315" y="467746"/>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Nursing degrees</a:t>
            </a:r>
          </a:p>
        </p:txBody>
      </p:sp>
      <p:sp>
        <p:nvSpPr>
          <p:cNvPr id="4" name="Text Placeholder 11">
            <a:extLst>
              <a:ext uri="{FF2B5EF4-FFF2-40B4-BE49-F238E27FC236}">
                <a16:creationId xmlns:a16="http://schemas.microsoft.com/office/drawing/2014/main" id="{B6555605-0187-4254-BBE7-E6CB6D2F3A1D}"/>
              </a:ext>
            </a:extLst>
          </p:cNvPr>
          <p:cNvSpPr txBox="1">
            <a:spLocks/>
          </p:cNvSpPr>
          <p:nvPr/>
        </p:nvSpPr>
        <p:spPr>
          <a:xfrm>
            <a:off x="1903179" y="989848"/>
            <a:ext cx="10118982" cy="586815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20000"/>
            </a:pPr>
            <a:r>
              <a:rPr lang="en-GB" sz="2000">
                <a:solidFill>
                  <a:srgbClr val="002060"/>
                </a:solidFill>
                <a:ea typeface="Gotham Book" charset="0"/>
                <a:cs typeface="Gotham Book" charset="0"/>
              </a:rPr>
              <a:t>4 year part-time programme delivered in partnership with your employer</a:t>
            </a:r>
          </a:p>
          <a:p>
            <a:pPr>
              <a:lnSpc>
                <a:spcPct val="150000"/>
              </a:lnSpc>
              <a:buSzPct val="120000"/>
            </a:pPr>
            <a:r>
              <a:rPr lang="en-GB" sz="2000">
                <a:solidFill>
                  <a:srgbClr val="002060"/>
                </a:solidFill>
                <a:ea typeface="Gotham Book" charset="0"/>
                <a:cs typeface="Gotham Book" charset="0"/>
              </a:rPr>
              <a:t>Prepare students for entry to the NMC register</a:t>
            </a:r>
          </a:p>
          <a:p>
            <a:pPr lvl="1">
              <a:buSzPct val="120000"/>
              <a:buFont typeface="Wingdings" panose="05000000000000000000" pitchFamily="2" charset="2"/>
              <a:buChar char="Ø"/>
            </a:pPr>
            <a:r>
              <a:rPr lang="en-GB" sz="1800">
                <a:solidFill>
                  <a:srgbClr val="002060"/>
                </a:solidFill>
                <a:ea typeface="Gotham Book" charset="0"/>
                <a:cs typeface="Gotham Book" charset="0"/>
              </a:rPr>
              <a:t>Adult</a:t>
            </a:r>
          </a:p>
          <a:p>
            <a:pPr lvl="1">
              <a:buSzPct val="120000"/>
              <a:buFont typeface="Wingdings" panose="05000000000000000000" pitchFamily="2" charset="2"/>
              <a:buChar char="Ø"/>
            </a:pPr>
            <a:r>
              <a:rPr lang="en-GB" sz="1800">
                <a:solidFill>
                  <a:srgbClr val="002060"/>
                </a:solidFill>
                <a:ea typeface="Gotham Book" charset="0"/>
                <a:cs typeface="Gotham Book" charset="0"/>
              </a:rPr>
              <a:t>Children and Young People</a:t>
            </a:r>
          </a:p>
          <a:p>
            <a:pPr lvl="1">
              <a:buSzPct val="120000"/>
              <a:buFont typeface="Wingdings" panose="05000000000000000000" pitchFamily="2" charset="2"/>
              <a:buChar char="Ø"/>
            </a:pPr>
            <a:r>
              <a:rPr lang="en-GB" sz="1800">
                <a:solidFill>
                  <a:srgbClr val="002060"/>
                </a:solidFill>
                <a:ea typeface="Gotham Book" charset="0"/>
                <a:cs typeface="Gotham Book" charset="0"/>
              </a:rPr>
              <a:t>Learning Disability </a:t>
            </a:r>
          </a:p>
          <a:p>
            <a:pPr lvl="1">
              <a:buSzPct val="120000"/>
              <a:buFont typeface="Wingdings" panose="05000000000000000000" pitchFamily="2" charset="2"/>
              <a:buChar char="Ø"/>
            </a:pPr>
            <a:r>
              <a:rPr lang="en-GB" sz="1800">
                <a:solidFill>
                  <a:srgbClr val="002060"/>
                </a:solidFill>
                <a:ea typeface="Gotham Book" charset="0"/>
                <a:cs typeface="Gotham Book" charset="0"/>
              </a:rPr>
              <a:t>Mental Health</a:t>
            </a:r>
          </a:p>
          <a:p>
            <a:pPr>
              <a:buSzPct val="120000"/>
            </a:pPr>
            <a:endParaRPr lang="en-GB" sz="800">
              <a:solidFill>
                <a:srgbClr val="002060"/>
              </a:solidFill>
              <a:ea typeface="Gotham Book" charset="0"/>
              <a:cs typeface="Gotham Book" charset="0"/>
            </a:endParaRPr>
          </a:p>
          <a:p>
            <a:pPr>
              <a:buSzPct val="120000"/>
            </a:pPr>
            <a:r>
              <a:rPr lang="en-GB" sz="2000">
                <a:solidFill>
                  <a:srgbClr val="002060"/>
                </a:solidFill>
                <a:ea typeface="Gotham Book" charset="0"/>
                <a:cs typeface="Gotham Book" charset="0"/>
              </a:rPr>
              <a:t>Provides students with knowledge, skills and contemporary clinical practice experiences for their future careers</a:t>
            </a:r>
          </a:p>
          <a:p>
            <a:pPr lvl="1">
              <a:buSzPct val="120000"/>
              <a:buFont typeface="Wingdings" panose="05000000000000000000" pitchFamily="2" charset="2"/>
              <a:buChar char="Ø"/>
            </a:pPr>
            <a:r>
              <a:rPr lang="en-GB" sz="1800">
                <a:solidFill>
                  <a:srgbClr val="002060"/>
                </a:solidFill>
              </a:rPr>
              <a:t>50% theory, 50% practice</a:t>
            </a:r>
          </a:p>
          <a:p>
            <a:pPr>
              <a:buSzPct val="120000"/>
            </a:pPr>
            <a:endParaRPr lang="en-GB" sz="800">
              <a:solidFill>
                <a:srgbClr val="002060"/>
              </a:solidFill>
              <a:ea typeface="Gotham Book" charset="0"/>
              <a:cs typeface="Gotham Book" charset="0"/>
            </a:endParaRPr>
          </a:p>
          <a:p>
            <a:pPr>
              <a:buSzPct val="120000"/>
            </a:pPr>
            <a:r>
              <a:rPr lang="en-GB" sz="2000">
                <a:solidFill>
                  <a:srgbClr val="002060"/>
                </a:solidFill>
                <a:ea typeface="Gotham Book" charset="0"/>
                <a:cs typeface="Gotham Book" charset="0"/>
              </a:rPr>
              <a:t>Student remains employed in HCSW role </a:t>
            </a:r>
          </a:p>
          <a:p>
            <a:pPr lvl="1">
              <a:buSzPct val="120000"/>
              <a:buFont typeface="Wingdings" panose="05000000000000000000" pitchFamily="2" charset="2"/>
              <a:buChar char="Ø"/>
            </a:pPr>
            <a:r>
              <a:rPr lang="en-GB" sz="1800">
                <a:solidFill>
                  <a:srgbClr val="002060"/>
                </a:solidFill>
              </a:rPr>
              <a:t>Must be substantive post</a:t>
            </a:r>
          </a:p>
          <a:p>
            <a:pPr lvl="1">
              <a:buSzPct val="120000"/>
              <a:buFont typeface="Wingdings" panose="05000000000000000000" pitchFamily="2" charset="2"/>
              <a:buChar char="Ø"/>
            </a:pPr>
            <a:r>
              <a:rPr lang="en-GB" sz="1800">
                <a:solidFill>
                  <a:srgbClr val="002060"/>
                </a:solidFill>
              </a:rPr>
              <a:t>Must be minimum of 26 hrs per week</a:t>
            </a:r>
          </a:p>
          <a:p>
            <a:pPr lvl="1">
              <a:buSzPct val="120000"/>
              <a:buFont typeface="Wingdings" panose="05000000000000000000" pitchFamily="2" charset="2"/>
              <a:buChar char="Ø"/>
            </a:pPr>
            <a:r>
              <a:rPr lang="en-GB" sz="1800">
                <a:solidFill>
                  <a:srgbClr val="002060"/>
                </a:solidFill>
              </a:rPr>
              <a:t>Supernumerary status as student nurse</a:t>
            </a:r>
          </a:p>
          <a:p>
            <a:pPr>
              <a:buClr>
                <a:srgbClr val="FF0066"/>
              </a:buClr>
              <a:buSzPct val="120000"/>
            </a:pPr>
            <a:endParaRPr lang="en-GB" sz="800">
              <a:solidFill>
                <a:srgbClr val="002060"/>
              </a:solidFill>
              <a:ea typeface="Gotham Book" charset="0"/>
              <a:cs typeface="Gotham Book" charset="0"/>
            </a:endParaRPr>
          </a:p>
          <a:p>
            <a:pPr marL="1169988">
              <a:buSzPct val="120000"/>
            </a:pPr>
            <a:r>
              <a:rPr lang="en-GB" sz="2000">
                <a:solidFill>
                  <a:srgbClr val="002060"/>
                </a:solidFill>
              </a:rPr>
              <a:t>One intake per year - October</a:t>
            </a:r>
          </a:p>
        </p:txBody>
      </p:sp>
    </p:spTree>
    <p:extLst>
      <p:ext uri="{BB962C8B-B14F-4D97-AF65-F5344CB8AC3E}">
        <p14:creationId xmlns:p14="http://schemas.microsoft.com/office/powerpoint/2010/main" val="353456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FF0925-041D-4C91-B176-DB4C80D13C70}"/>
              </a:ext>
            </a:extLst>
          </p:cNvPr>
          <p:cNvPicPr>
            <a:picLocks noChangeAspect="1"/>
          </p:cNvPicPr>
          <p:nvPr/>
        </p:nvPicPr>
        <p:blipFill rotWithShape="1">
          <a:blip r:embed="rId3"/>
          <a:srcRect l="8474" r="6273"/>
          <a:stretch/>
        </p:blipFill>
        <p:spPr>
          <a:xfrm>
            <a:off x="8481422" y="191254"/>
            <a:ext cx="3534150" cy="2590906"/>
          </a:xfrm>
          <a:prstGeom prst="rect">
            <a:avLst/>
          </a:prstGeom>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5" y="1588647"/>
            <a:ext cx="9952304" cy="4915486"/>
          </a:xfrm>
        </p:spPr>
        <p:txBody>
          <a:bodyPr/>
          <a:lstStyle/>
          <a:p>
            <a:pPr marL="273050" indent="-273050">
              <a:lnSpc>
                <a:spcPct val="150000"/>
              </a:lnSpc>
              <a:spcBef>
                <a:spcPts val="181"/>
              </a:spcBef>
              <a:buSzPct val="120000"/>
              <a:buFont typeface="Arial" panose="020B0604020202020204" pitchFamily="34" charset="0"/>
              <a:buChar char="•"/>
            </a:pPr>
            <a:r>
              <a:rPr lang="en-US" sz="2400">
                <a:solidFill>
                  <a:srgbClr val="002060"/>
                </a:solidFill>
              </a:rPr>
              <a:t>Work in a healthcare support role and </a:t>
            </a:r>
            <a:r>
              <a:rPr lang="en-GB" sz="2400" b="1">
                <a:solidFill>
                  <a:schemeClr val="accent5">
                    <a:lumMod val="50000"/>
                  </a:schemeClr>
                </a:solidFill>
              </a:rPr>
              <a:t>have the                                    support of their employer</a:t>
            </a:r>
            <a:endParaRPr lang="en-GB" sz="2400">
              <a:solidFill>
                <a:schemeClr val="accent5">
                  <a:lumMod val="50000"/>
                </a:schemeClr>
              </a:solidFill>
            </a:endParaRPr>
          </a:p>
          <a:p>
            <a:pPr marL="273050" indent="-273050">
              <a:lnSpc>
                <a:spcPct val="150000"/>
              </a:lnSpc>
              <a:spcBef>
                <a:spcPts val="181"/>
              </a:spcBef>
              <a:buSzPct val="120000"/>
              <a:buFont typeface="Arial" panose="020B0604020202020204" pitchFamily="34" charset="0"/>
              <a:buChar char="•"/>
            </a:pPr>
            <a:r>
              <a:rPr lang="en-US" sz="2400">
                <a:solidFill>
                  <a:srgbClr val="002060"/>
                </a:solidFill>
              </a:rPr>
              <a:t>Have the potential and </a:t>
            </a:r>
            <a:r>
              <a:rPr lang="en-US" sz="2400" b="1">
                <a:solidFill>
                  <a:schemeClr val="accent5">
                    <a:lumMod val="50000"/>
                  </a:schemeClr>
                </a:solidFill>
              </a:rPr>
              <a:t>values</a:t>
            </a:r>
            <a:r>
              <a:rPr lang="en-US" sz="2400">
                <a:solidFill>
                  <a:srgbClr val="002060"/>
                </a:solidFill>
              </a:rPr>
              <a:t> to succeed as a nurse</a:t>
            </a:r>
          </a:p>
          <a:p>
            <a:pPr marL="273050" indent="-273050">
              <a:lnSpc>
                <a:spcPct val="150000"/>
              </a:lnSpc>
              <a:spcBef>
                <a:spcPts val="181"/>
              </a:spcBef>
              <a:buSzPct val="120000"/>
              <a:buFont typeface="Arial" panose="020B0604020202020204" pitchFamily="34" charset="0"/>
              <a:buChar char="•"/>
            </a:pPr>
            <a:r>
              <a:rPr lang="en-US" sz="2400">
                <a:solidFill>
                  <a:srgbClr val="002060"/>
                </a:solidFill>
              </a:rPr>
              <a:t>Meet the </a:t>
            </a:r>
            <a:r>
              <a:rPr lang="en-US" sz="2400" b="1">
                <a:solidFill>
                  <a:schemeClr val="accent5">
                    <a:lumMod val="50000"/>
                  </a:schemeClr>
                </a:solidFill>
              </a:rPr>
              <a:t>NMC requirements for entry </a:t>
            </a:r>
            <a:r>
              <a:rPr lang="en-US" sz="2400">
                <a:solidFill>
                  <a:srgbClr val="002060"/>
                </a:solidFill>
              </a:rPr>
              <a:t>to nurse education</a:t>
            </a:r>
          </a:p>
          <a:p>
            <a:pPr marL="273050" indent="-273050">
              <a:lnSpc>
                <a:spcPct val="150000"/>
              </a:lnSpc>
              <a:spcBef>
                <a:spcPts val="181"/>
              </a:spcBef>
              <a:buSzPct val="120000"/>
              <a:buFont typeface="Arial" panose="020B0604020202020204" pitchFamily="34" charset="0"/>
              <a:buChar char="•"/>
            </a:pPr>
            <a:r>
              <a:rPr lang="en-GB" sz="2400">
                <a:solidFill>
                  <a:srgbClr val="002060"/>
                </a:solidFill>
              </a:rPr>
              <a:t>Have a </a:t>
            </a:r>
            <a:r>
              <a:rPr lang="en-GB" sz="2400" b="1">
                <a:solidFill>
                  <a:schemeClr val="accent5">
                    <a:lumMod val="50000"/>
                  </a:schemeClr>
                </a:solidFill>
              </a:rPr>
              <a:t>strong personal commitment </a:t>
            </a:r>
            <a:r>
              <a:rPr lang="en-GB" sz="2400">
                <a:solidFill>
                  <a:srgbClr val="002060"/>
                </a:solidFill>
              </a:rPr>
              <a:t>to their development of knowledge, skills and attributes</a:t>
            </a:r>
          </a:p>
          <a:p>
            <a:pPr marL="273050" indent="-273050">
              <a:lnSpc>
                <a:spcPct val="150000"/>
              </a:lnSpc>
              <a:spcBef>
                <a:spcPts val="181"/>
              </a:spcBef>
              <a:buSzPct val="120000"/>
              <a:buFont typeface="Arial" panose="020B0604020202020204" pitchFamily="34" charset="0"/>
              <a:buChar char="•"/>
            </a:pPr>
            <a:r>
              <a:rPr lang="en-GB" sz="2400">
                <a:solidFill>
                  <a:srgbClr val="002060"/>
                </a:solidFill>
              </a:rPr>
              <a:t>Study with students from a </a:t>
            </a:r>
            <a:r>
              <a:rPr lang="en-GB" sz="2400" b="1">
                <a:solidFill>
                  <a:schemeClr val="accent5">
                    <a:lumMod val="50000"/>
                  </a:schemeClr>
                </a:solidFill>
              </a:rPr>
              <a:t>diverse range of backgrounds</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Our BSc (Hons) Nursing Students</a:t>
            </a:r>
          </a:p>
        </p:txBody>
      </p:sp>
    </p:spTree>
    <p:extLst>
      <p:ext uri="{BB962C8B-B14F-4D97-AF65-F5344CB8AC3E}">
        <p14:creationId xmlns:p14="http://schemas.microsoft.com/office/powerpoint/2010/main" val="301309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83BDE6DC-B392-488A-A050-4E6A5A972E20}"/>
              </a:ext>
            </a:extLst>
          </p:cNvPr>
          <p:cNvSpPr txBox="1">
            <a:spLocks/>
          </p:cNvSpPr>
          <p:nvPr/>
        </p:nvSpPr>
        <p:spPr>
          <a:xfrm>
            <a:off x="2364911" y="1430961"/>
            <a:ext cx="9827089" cy="50223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20000"/>
            </a:pPr>
            <a:r>
              <a:rPr lang="en-GB" sz="2400">
                <a:solidFill>
                  <a:srgbClr val="002060"/>
                </a:solidFill>
                <a:ea typeface="Gotham Book" charset="0"/>
                <a:cs typeface="Gotham Book" charset="0"/>
              </a:rPr>
              <a:t>Compassionate, caring and promotes dignity</a:t>
            </a:r>
          </a:p>
          <a:p>
            <a:pPr>
              <a:lnSpc>
                <a:spcPct val="100000"/>
              </a:lnSpc>
              <a:buSzPct val="120000"/>
            </a:pPr>
            <a:r>
              <a:rPr lang="en-GB" sz="2400">
                <a:solidFill>
                  <a:srgbClr val="002060"/>
                </a:solidFill>
                <a:ea typeface="Gotham Book" charset="0"/>
                <a:cs typeface="Gotham Book" charset="0"/>
              </a:rPr>
              <a:t>Upholds professional values</a:t>
            </a:r>
          </a:p>
          <a:p>
            <a:pPr>
              <a:lnSpc>
                <a:spcPct val="100000"/>
              </a:lnSpc>
              <a:buSzPct val="120000"/>
            </a:pPr>
            <a:r>
              <a:rPr lang="en-GB" sz="2400">
                <a:solidFill>
                  <a:srgbClr val="002060"/>
                </a:solidFill>
                <a:ea typeface="Gotham Book" charset="0"/>
                <a:cs typeface="Gotham Book" charset="0"/>
              </a:rPr>
              <a:t>Critical, analytical and creative thinker</a:t>
            </a:r>
          </a:p>
          <a:p>
            <a:pPr>
              <a:lnSpc>
                <a:spcPct val="100000"/>
              </a:lnSpc>
              <a:buSzPct val="120000"/>
            </a:pPr>
            <a:r>
              <a:rPr lang="en-GB" sz="2400">
                <a:solidFill>
                  <a:srgbClr val="002060"/>
                </a:solidFill>
                <a:ea typeface="Gotham Book" charset="0"/>
                <a:cs typeface="Gotham Book" charset="0"/>
              </a:rPr>
              <a:t>Committed to empowering service users</a:t>
            </a:r>
          </a:p>
          <a:p>
            <a:pPr>
              <a:lnSpc>
                <a:spcPct val="100000"/>
              </a:lnSpc>
              <a:buSzPct val="120000"/>
            </a:pPr>
            <a:r>
              <a:rPr lang="en-GB" sz="2400">
                <a:solidFill>
                  <a:srgbClr val="002060"/>
                </a:solidFill>
                <a:ea typeface="Gotham Book" charset="0"/>
                <a:cs typeface="Gotham Book" charset="0"/>
              </a:rPr>
              <a:t>Evidence-based decision maker</a:t>
            </a:r>
          </a:p>
          <a:p>
            <a:pPr>
              <a:lnSpc>
                <a:spcPct val="100000"/>
              </a:lnSpc>
              <a:buSzPct val="120000"/>
            </a:pPr>
            <a:r>
              <a:rPr lang="en-GB" sz="2400">
                <a:solidFill>
                  <a:srgbClr val="002060"/>
                </a:solidFill>
              </a:rPr>
              <a:t>Committed to inter-professional working</a:t>
            </a:r>
          </a:p>
          <a:p>
            <a:pPr>
              <a:lnSpc>
                <a:spcPct val="100000"/>
              </a:lnSpc>
              <a:buSzPct val="120000"/>
            </a:pPr>
            <a:r>
              <a:rPr lang="en-GB" sz="2400">
                <a:solidFill>
                  <a:srgbClr val="002060"/>
                </a:solidFill>
              </a:rPr>
              <a:t>Leader of people and resources</a:t>
            </a:r>
          </a:p>
          <a:p>
            <a:pPr>
              <a:lnSpc>
                <a:spcPct val="100000"/>
              </a:lnSpc>
              <a:buSzPct val="120000"/>
            </a:pPr>
            <a:r>
              <a:rPr lang="en-GB" sz="2400">
                <a:solidFill>
                  <a:srgbClr val="002060"/>
                </a:solidFill>
              </a:rPr>
              <a:t>Manages change and innovates in practice</a:t>
            </a:r>
          </a:p>
          <a:p>
            <a:pPr>
              <a:lnSpc>
                <a:spcPct val="100000"/>
              </a:lnSpc>
              <a:buSzPct val="120000"/>
            </a:pPr>
            <a:r>
              <a:rPr lang="en-GB" sz="2400">
                <a:solidFill>
                  <a:srgbClr val="002060"/>
                </a:solidFill>
              </a:rPr>
              <a:t>Independent learner</a:t>
            </a:r>
          </a:p>
          <a:p>
            <a:pPr>
              <a:lnSpc>
                <a:spcPct val="100000"/>
              </a:lnSpc>
              <a:buSzPct val="120000"/>
            </a:pPr>
            <a:r>
              <a:rPr lang="en-GB" sz="2400">
                <a:solidFill>
                  <a:srgbClr val="002060"/>
                </a:solidFill>
              </a:rPr>
              <a:t>Committed to lifelong learning</a:t>
            </a:r>
          </a:p>
        </p:txBody>
      </p:sp>
      <p:sp>
        <p:nvSpPr>
          <p:cNvPr id="12" name="Text Placeholder 12">
            <a:extLst>
              <a:ext uri="{FF2B5EF4-FFF2-40B4-BE49-F238E27FC236}">
                <a16:creationId xmlns:a16="http://schemas.microsoft.com/office/drawing/2014/main" id="{4C492B03-E989-4216-BDD6-4A1CCDDBBB79}"/>
              </a:ext>
            </a:extLst>
          </p:cNvPr>
          <p:cNvSpPr txBox="1">
            <a:spLocks/>
          </p:cNvSpPr>
          <p:nvPr/>
        </p:nvSpPr>
        <p:spPr>
          <a:xfrm>
            <a:off x="566315" y="467746"/>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Developing graduate nurse qualities</a:t>
            </a:r>
          </a:p>
        </p:txBody>
      </p:sp>
      <p:pic>
        <p:nvPicPr>
          <p:cNvPr id="2" name="Picture 1">
            <a:extLst>
              <a:ext uri="{FF2B5EF4-FFF2-40B4-BE49-F238E27FC236}">
                <a16:creationId xmlns:a16="http://schemas.microsoft.com/office/drawing/2014/main" id="{44BAF60B-FBBD-5175-0C64-D610CFB9468F}"/>
              </a:ext>
            </a:extLst>
          </p:cNvPr>
          <p:cNvPicPr>
            <a:picLocks noChangeAspect="1"/>
          </p:cNvPicPr>
          <p:nvPr/>
        </p:nvPicPr>
        <p:blipFill>
          <a:blip r:embed="rId3"/>
          <a:stretch>
            <a:fillRect/>
          </a:stretch>
        </p:blipFill>
        <p:spPr>
          <a:xfrm>
            <a:off x="9588212" y="4023256"/>
            <a:ext cx="2238375" cy="2038350"/>
          </a:xfrm>
          <a:prstGeom prst="rect">
            <a:avLst/>
          </a:prstGeom>
        </p:spPr>
      </p:pic>
      <p:pic>
        <p:nvPicPr>
          <p:cNvPr id="1026" name="Picture 2" descr="Earn as you learn&quot; to be a nurse">
            <a:extLst>
              <a:ext uri="{FF2B5EF4-FFF2-40B4-BE49-F238E27FC236}">
                <a16:creationId xmlns:a16="http://schemas.microsoft.com/office/drawing/2014/main" id="{B8491C69-837A-D05D-647A-DF6021879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0143" y="2558473"/>
            <a:ext cx="2176444" cy="135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0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1D08C9-4EF7-4632-AD5F-0D9A63208CC7}"/>
              </a:ext>
            </a:extLst>
          </p:cNvPr>
          <p:cNvSpPr>
            <a:spLocks noGrp="1"/>
          </p:cNvSpPr>
          <p:nvPr>
            <p:ph type="body" sz="quarter" idx="12"/>
          </p:nvPr>
        </p:nvSpPr>
        <p:spPr/>
        <p:txBody>
          <a:bodyPr/>
          <a:lstStyle/>
          <a:p>
            <a:r>
              <a:rPr lang="en-GB"/>
              <a:t>Future Nurse  Degree Overview</a:t>
            </a:r>
          </a:p>
        </p:txBody>
      </p:sp>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lIns="91440" tIns="45720" rIns="91440" bIns="45720" anchor="t">
            <a:noAutofit/>
          </a:bodyPr>
          <a:lstStyle/>
          <a:p>
            <a:r>
              <a:rPr lang="en-GB">
                <a:latin typeface="Poppins SemiBold"/>
                <a:cs typeface="Poppins SemiBold"/>
              </a:rPr>
              <a:t>BSc (Hons) Nursing Degree Overview</a:t>
            </a:r>
          </a:p>
        </p:txBody>
      </p:sp>
      <p:graphicFrame>
        <p:nvGraphicFramePr>
          <p:cNvPr id="10" name="Table 10">
            <a:extLst>
              <a:ext uri="{FF2B5EF4-FFF2-40B4-BE49-F238E27FC236}">
                <a16:creationId xmlns:a16="http://schemas.microsoft.com/office/drawing/2014/main" id="{EBA4AEFB-AF08-44E1-93D2-5F7A8F32A6DE}"/>
              </a:ext>
            </a:extLst>
          </p:cNvPr>
          <p:cNvGraphicFramePr>
            <a:graphicFrameLocks noGrp="1"/>
          </p:cNvGraphicFramePr>
          <p:nvPr>
            <p:extLst>
              <p:ext uri="{D42A27DB-BD31-4B8C-83A1-F6EECF244321}">
                <p14:modId xmlns:p14="http://schemas.microsoft.com/office/powerpoint/2010/main" val="1447968453"/>
              </p:ext>
            </p:extLst>
          </p:nvPr>
        </p:nvGraphicFramePr>
        <p:xfrm>
          <a:off x="1011381" y="1143292"/>
          <a:ext cx="10490808" cy="4439871"/>
        </p:xfrm>
        <a:graphic>
          <a:graphicData uri="http://schemas.openxmlformats.org/drawingml/2006/table">
            <a:tbl>
              <a:tblPr firstRow="1" bandRow="1">
                <a:tableStyleId>{5C22544A-7EE6-4342-B048-85BDC9FD1C3A}</a:tableStyleId>
              </a:tblPr>
              <a:tblGrid>
                <a:gridCol w="3496936">
                  <a:extLst>
                    <a:ext uri="{9D8B030D-6E8A-4147-A177-3AD203B41FA5}">
                      <a16:colId xmlns:a16="http://schemas.microsoft.com/office/drawing/2014/main" val="4258318274"/>
                    </a:ext>
                  </a:extLst>
                </a:gridCol>
                <a:gridCol w="3496936">
                  <a:extLst>
                    <a:ext uri="{9D8B030D-6E8A-4147-A177-3AD203B41FA5}">
                      <a16:colId xmlns:a16="http://schemas.microsoft.com/office/drawing/2014/main" val="2395958195"/>
                    </a:ext>
                  </a:extLst>
                </a:gridCol>
                <a:gridCol w="3496936">
                  <a:extLst>
                    <a:ext uri="{9D8B030D-6E8A-4147-A177-3AD203B41FA5}">
                      <a16:colId xmlns:a16="http://schemas.microsoft.com/office/drawing/2014/main" val="1706293027"/>
                    </a:ext>
                  </a:extLst>
                </a:gridCol>
              </a:tblGrid>
              <a:tr h="538431">
                <a:tc>
                  <a:txBody>
                    <a:bodyPr/>
                    <a:lstStyle/>
                    <a:p>
                      <a:pPr algn="ctr"/>
                      <a:r>
                        <a:rPr lang="en-GB"/>
                        <a:t>Level 1 (16 months)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Level 2 (16 months)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Level 3 (16 months)</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47839517"/>
                  </a:ext>
                </a:extLst>
              </a:tr>
              <a:tr h="1427747">
                <a:tc>
                  <a:txBody>
                    <a:bodyPr/>
                    <a:lstStyle/>
                    <a:p>
                      <a:r>
                        <a:rPr lang="en-GB" b="1">
                          <a:latin typeface="+mn-lt"/>
                        </a:rPr>
                        <a:t>Introduction to health and social care</a:t>
                      </a:r>
                    </a:p>
                    <a:p>
                      <a:r>
                        <a:rPr lang="en-GB">
                          <a:latin typeface="+mn-lt"/>
                        </a:rPr>
                        <a:t>K102 (60 credits)</a:t>
                      </a:r>
                    </a:p>
                    <a:p>
                      <a:endParaRPr lang="en-GB">
                        <a:latin typeface="+mn-lt"/>
                      </a:endParaRPr>
                    </a:p>
                    <a:p>
                      <a:r>
                        <a:rPr lang="en-GB">
                          <a:latin typeface="+mn-lt"/>
                        </a:rPr>
                        <a:t>600 hrs of theory</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lang="en-GB" b="1">
                          <a:latin typeface="+mn-lt"/>
                        </a:rPr>
                        <a:t>Understanding nursing: knowledge and theory  </a:t>
                      </a:r>
                    </a:p>
                    <a:p>
                      <a:r>
                        <a:rPr lang="en-GB">
                          <a:latin typeface="+mn-lt"/>
                        </a:rPr>
                        <a:t>K210 (60 credits)</a:t>
                      </a:r>
                    </a:p>
                    <a:p>
                      <a:endParaRPr lang="en-GB">
                        <a:latin typeface="+mn-lt"/>
                      </a:endParaRPr>
                    </a:p>
                    <a:p>
                      <a:r>
                        <a:rPr lang="en-GB">
                          <a:latin typeface="+mn-lt"/>
                        </a:rPr>
                        <a:t>685 hrs of theory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lang="en-GB" sz="1800" b="1" kern="1200">
                          <a:solidFill>
                            <a:schemeClr val="tx1"/>
                          </a:solidFill>
                          <a:effectLst/>
                          <a:latin typeface="+mn-lt"/>
                          <a:ea typeface="+mn-ea"/>
                          <a:cs typeface="Calibri" panose="020F0502020204030204" pitchFamily="34" charset="0"/>
                        </a:rPr>
                        <a:t>Assimilating nursing: </a:t>
                      </a:r>
                    </a:p>
                    <a:p>
                      <a:r>
                        <a:rPr lang="en-GB" sz="1800" b="1" kern="1200">
                          <a:solidFill>
                            <a:schemeClr val="tx1"/>
                          </a:solidFill>
                          <a:effectLst/>
                          <a:latin typeface="+mn-lt"/>
                          <a:ea typeface="+mn-ea"/>
                          <a:cs typeface="Calibri" panose="020F0502020204030204" pitchFamily="34" charset="0"/>
                        </a:rPr>
                        <a:t>knowledge and theory </a:t>
                      </a:r>
                    </a:p>
                    <a:p>
                      <a:r>
                        <a:rPr lang="en-GB" sz="1800" b="0" kern="1200">
                          <a:solidFill>
                            <a:schemeClr val="tx1"/>
                          </a:solidFill>
                          <a:effectLst/>
                          <a:latin typeface="+mn-lt"/>
                          <a:ea typeface="+mn-ea"/>
                          <a:cs typeface="Calibri" panose="020F0502020204030204" pitchFamily="34" charset="0"/>
                        </a:rPr>
                        <a:t>K325 (60 credits)</a:t>
                      </a:r>
                    </a:p>
                    <a:p>
                      <a:endParaRPr lang="en-GB" sz="1800" b="0" kern="1200">
                        <a:solidFill>
                          <a:schemeClr val="tx1"/>
                        </a:solidFill>
                        <a:effectLst/>
                        <a:latin typeface="+mn-lt"/>
                        <a:ea typeface="+mn-ea"/>
                        <a:cs typeface="Calibri" panose="020F0502020204030204" pitchFamily="34" charset="0"/>
                      </a:endParaRPr>
                    </a:p>
                    <a:p>
                      <a:r>
                        <a:rPr lang="en-GB" sz="1800" b="0" kern="1200">
                          <a:solidFill>
                            <a:schemeClr val="tx1"/>
                          </a:solidFill>
                          <a:effectLst/>
                          <a:latin typeface="+mn-lt"/>
                          <a:ea typeface="+mn-ea"/>
                          <a:cs typeface="Calibri" panose="020F0502020204030204" pitchFamily="34" charset="0"/>
                        </a:rPr>
                        <a:t>685 hrs of theory</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6057340"/>
                  </a:ext>
                </a:extLst>
              </a:tr>
              <a:tr h="1427747">
                <a:tc>
                  <a:txBody>
                    <a:bodyPr/>
                    <a:lstStyle/>
                    <a:p>
                      <a:r>
                        <a:rPr lang="en-GB" b="1">
                          <a:latin typeface="+mn-lt"/>
                        </a:rPr>
                        <a:t>Introduction to healthcare practice </a:t>
                      </a:r>
                    </a:p>
                    <a:p>
                      <a:r>
                        <a:rPr lang="en-GB">
                          <a:latin typeface="+mn-lt"/>
                        </a:rPr>
                        <a:t>K104 (60 credits)</a:t>
                      </a:r>
                    </a:p>
                    <a:p>
                      <a:endParaRPr lang="en-GB" sz="1400">
                        <a:latin typeface="+mn-lt"/>
                      </a:endParaRPr>
                    </a:p>
                    <a:p>
                      <a:endParaRPr lang="en-GB" sz="1400">
                        <a:latin typeface="+mn-lt"/>
                      </a:endParaRPr>
                    </a:p>
                    <a:p>
                      <a:endParaRPr lang="en-GB">
                        <a:latin typeface="+mn-lt"/>
                      </a:endParaRPr>
                    </a:p>
                    <a:p>
                      <a:r>
                        <a:rPr lang="en-GB" b="1">
                          <a:latin typeface="+mn-lt"/>
                        </a:rPr>
                        <a:t>170</a:t>
                      </a:r>
                      <a:r>
                        <a:rPr lang="en-GB">
                          <a:latin typeface="+mn-lt"/>
                        </a:rPr>
                        <a:t> hrs of theory</a:t>
                      </a:r>
                    </a:p>
                    <a:p>
                      <a:r>
                        <a:rPr lang="en-GB" b="1">
                          <a:latin typeface="+mn-lt"/>
                        </a:rPr>
                        <a:t>770</a:t>
                      </a:r>
                      <a:r>
                        <a:rPr lang="en-GB">
                          <a:latin typeface="+mn-lt"/>
                        </a:rPr>
                        <a:t> hrs of practice </a:t>
                      </a:r>
                    </a:p>
                    <a:p>
                      <a:r>
                        <a:rPr lang="en-GB" b="1">
                          <a:latin typeface="+mn-lt"/>
                        </a:rPr>
                        <a:t>3 x </a:t>
                      </a:r>
                      <a:r>
                        <a:rPr lang="en-GB">
                          <a:latin typeface="+mn-lt"/>
                        </a:rPr>
                        <a:t>practice placements </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a:r>
                        <a:rPr lang="en-GB" sz="1800" b="1" kern="1200">
                          <a:solidFill>
                            <a:schemeClr val="tx1"/>
                          </a:solidFill>
                          <a:effectLst/>
                          <a:latin typeface="+mn-lt"/>
                          <a:ea typeface="+mn-ea"/>
                          <a:cs typeface="Calibri" panose="020F0502020204030204" pitchFamily="34" charset="0"/>
                        </a:rPr>
                        <a:t>Developing nursing practice </a:t>
                      </a:r>
                    </a:p>
                    <a:p>
                      <a:r>
                        <a:rPr lang="en-GB" sz="1800" b="0" kern="1200">
                          <a:solidFill>
                            <a:schemeClr val="tx1"/>
                          </a:solidFill>
                          <a:effectLst/>
                          <a:latin typeface="+mn-lt"/>
                          <a:ea typeface="+mn-ea"/>
                          <a:cs typeface="Calibri" panose="020F0502020204030204" pitchFamily="34" charset="0"/>
                        </a:rPr>
                        <a:t>K211 (60 credits)</a:t>
                      </a:r>
                    </a:p>
                    <a:p>
                      <a:endParaRPr lang="en-GB" sz="1400" b="0" kern="1200">
                        <a:solidFill>
                          <a:schemeClr val="tx1"/>
                        </a:solidFill>
                        <a:effectLst/>
                        <a:latin typeface="+mn-lt"/>
                        <a:ea typeface="+mn-ea"/>
                        <a:cs typeface="Calibri" panose="020F0502020204030204" pitchFamily="34" charset="0"/>
                      </a:endParaRPr>
                    </a:p>
                    <a:p>
                      <a:endParaRPr lang="en-GB" sz="1400" b="0" kern="1200">
                        <a:solidFill>
                          <a:schemeClr val="tx1"/>
                        </a:solidFill>
                        <a:effectLst/>
                        <a:latin typeface="+mn-lt"/>
                        <a:ea typeface="+mn-ea"/>
                        <a:cs typeface="Calibri" panose="020F0502020204030204" pitchFamily="34" charset="0"/>
                      </a:endParaRPr>
                    </a:p>
                    <a:p>
                      <a:endParaRPr lang="en-GB" sz="1800" b="0" kern="1200">
                        <a:solidFill>
                          <a:schemeClr val="tx1"/>
                        </a:solidFill>
                        <a:effectLst/>
                        <a:latin typeface="+mn-lt"/>
                        <a:ea typeface="+mn-ea"/>
                        <a:cs typeface="Calibri" panose="020F0502020204030204" pitchFamily="34" charset="0"/>
                      </a:endParaRPr>
                    </a:p>
                    <a:p>
                      <a:r>
                        <a:rPr lang="en-GB" sz="1800" b="1" kern="1200">
                          <a:solidFill>
                            <a:schemeClr val="tx1"/>
                          </a:solidFill>
                          <a:effectLst/>
                          <a:latin typeface="+mn-lt"/>
                          <a:ea typeface="+mn-ea"/>
                          <a:cs typeface="Calibri" panose="020F0502020204030204" pitchFamily="34" charset="0"/>
                        </a:rPr>
                        <a:t>85</a:t>
                      </a:r>
                      <a:r>
                        <a:rPr lang="en-GB" sz="1800" b="0" kern="1200">
                          <a:solidFill>
                            <a:schemeClr val="tx1"/>
                          </a:solidFill>
                          <a:effectLst/>
                          <a:latin typeface="+mn-lt"/>
                          <a:ea typeface="+mn-ea"/>
                          <a:cs typeface="Calibri" panose="020F0502020204030204" pitchFamily="34" charset="0"/>
                        </a:rPr>
                        <a:t> hrs of theory </a:t>
                      </a:r>
                    </a:p>
                    <a:p>
                      <a:r>
                        <a:rPr lang="en-GB" sz="1800" b="1" kern="1200">
                          <a:solidFill>
                            <a:schemeClr val="tx1"/>
                          </a:solidFill>
                          <a:effectLst/>
                          <a:latin typeface="+mn-lt"/>
                          <a:ea typeface="+mn-ea"/>
                          <a:cs typeface="Calibri" panose="020F0502020204030204" pitchFamily="34" charset="0"/>
                        </a:rPr>
                        <a:t>770</a:t>
                      </a:r>
                      <a:r>
                        <a:rPr lang="en-GB" sz="1800" b="0" kern="1200">
                          <a:solidFill>
                            <a:schemeClr val="tx1"/>
                          </a:solidFill>
                          <a:effectLst/>
                          <a:latin typeface="+mn-lt"/>
                          <a:ea typeface="+mn-ea"/>
                          <a:cs typeface="Calibri" panose="020F0502020204030204" pitchFamily="34" charset="0"/>
                        </a:rPr>
                        <a:t> hrs of practice -</a:t>
                      </a:r>
                    </a:p>
                    <a:p>
                      <a:r>
                        <a:rPr lang="en-GB" sz="1800" b="1" kern="1200">
                          <a:solidFill>
                            <a:schemeClr val="tx1"/>
                          </a:solidFill>
                          <a:effectLst/>
                          <a:latin typeface="+mn-lt"/>
                          <a:ea typeface="+mn-ea"/>
                          <a:cs typeface="Calibri" panose="020F0502020204030204" pitchFamily="34" charset="0"/>
                        </a:rPr>
                        <a:t>3</a:t>
                      </a:r>
                      <a:r>
                        <a:rPr lang="en-GB" sz="1800" b="0" kern="1200">
                          <a:solidFill>
                            <a:schemeClr val="tx1"/>
                          </a:solidFill>
                          <a:effectLst/>
                          <a:latin typeface="+mn-lt"/>
                          <a:ea typeface="+mn-ea"/>
                          <a:cs typeface="Calibri" panose="020F0502020204030204" pitchFamily="34" charset="0"/>
                        </a:rPr>
                        <a:t> </a:t>
                      </a:r>
                      <a:r>
                        <a:rPr lang="en-GB" sz="1800" b="1" kern="1200">
                          <a:solidFill>
                            <a:schemeClr val="tx1"/>
                          </a:solidFill>
                          <a:effectLst/>
                          <a:latin typeface="+mn-lt"/>
                          <a:ea typeface="+mn-ea"/>
                          <a:cs typeface="Calibri" panose="020F0502020204030204" pitchFamily="34" charset="0"/>
                        </a:rPr>
                        <a:t>x</a:t>
                      </a:r>
                      <a:r>
                        <a:rPr lang="en-GB" sz="1800" b="0" kern="1200">
                          <a:solidFill>
                            <a:schemeClr val="tx1"/>
                          </a:solidFill>
                          <a:effectLst/>
                          <a:latin typeface="+mn-lt"/>
                          <a:ea typeface="+mn-ea"/>
                          <a:cs typeface="Calibri" panose="020F0502020204030204" pitchFamily="34" charset="0"/>
                        </a:rPr>
                        <a:t> practice placements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a:r>
                        <a:rPr lang="en-GB" sz="1800" b="1" kern="1200">
                          <a:solidFill>
                            <a:schemeClr val="dk1"/>
                          </a:solidFill>
                          <a:effectLst/>
                          <a:latin typeface="+mn-lt"/>
                          <a:ea typeface="+mn-ea"/>
                          <a:cs typeface="Poppins" panose="00000500000000000000" pitchFamily="2" charset="0"/>
                        </a:rPr>
                        <a:t>Becoming an autonomous practitioner </a:t>
                      </a:r>
                      <a:r>
                        <a:rPr lang="en-GB" sz="1800" kern="1200">
                          <a:solidFill>
                            <a:schemeClr val="dk1"/>
                          </a:solidFill>
                          <a:effectLst/>
                          <a:latin typeface="+mn-lt"/>
                          <a:ea typeface="+mn-ea"/>
                          <a:cs typeface="Poppins" panose="00000500000000000000" pitchFamily="2" charset="0"/>
                        </a:rPr>
                        <a:t>(60 credits)</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K326 Adult</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K329 Children and Young People</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K328 Learning Disability</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K327 Mental Health</a:t>
                      </a:r>
                    </a:p>
                    <a:p>
                      <a:pPr algn="l"/>
                      <a:endParaRPr lang="en-GB" sz="700" kern="1200">
                        <a:solidFill>
                          <a:schemeClr val="dk1"/>
                        </a:solidFill>
                        <a:effectLst/>
                        <a:latin typeface="+mn-lt"/>
                        <a:ea typeface="+mn-ea"/>
                        <a:cs typeface="Poppins" panose="00000500000000000000" pitchFamily="2" charset="0"/>
                      </a:endParaRPr>
                    </a:p>
                    <a:p>
                      <a:r>
                        <a:rPr lang="en-GB" sz="1800" b="1" kern="1200">
                          <a:solidFill>
                            <a:schemeClr val="tx1"/>
                          </a:solidFill>
                          <a:effectLst/>
                          <a:latin typeface="+mn-lt"/>
                          <a:ea typeface="+mn-ea"/>
                          <a:cs typeface="Poppins" panose="00000500000000000000" pitchFamily="2" charset="0"/>
                        </a:rPr>
                        <a:t>85</a:t>
                      </a:r>
                      <a:r>
                        <a:rPr lang="en-GB" sz="1800" b="0" kern="1200">
                          <a:solidFill>
                            <a:schemeClr val="tx1"/>
                          </a:solidFill>
                          <a:effectLst/>
                          <a:latin typeface="+mn-lt"/>
                          <a:ea typeface="+mn-ea"/>
                          <a:cs typeface="Poppins" panose="00000500000000000000" pitchFamily="2" charset="0"/>
                        </a:rPr>
                        <a:t> hrs of theory </a:t>
                      </a:r>
                    </a:p>
                    <a:p>
                      <a:r>
                        <a:rPr lang="en-GB" sz="1800" b="1" kern="1200">
                          <a:solidFill>
                            <a:schemeClr val="tx1"/>
                          </a:solidFill>
                          <a:effectLst/>
                          <a:latin typeface="+mn-lt"/>
                          <a:ea typeface="+mn-ea"/>
                          <a:cs typeface="Poppins" panose="00000500000000000000" pitchFamily="2" charset="0"/>
                        </a:rPr>
                        <a:t>770</a:t>
                      </a:r>
                      <a:r>
                        <a:rPr lang="en-GB" sz="1800" b="0" kern="1200">
                          <a:solidFill>
                            <a:schemeClr val="tx1"/>
                          </a:solidFill>
                          <a:effectLst/>
                          <a:latin typeface="+mn-lt"/>
                          <a:ea typeface="+mn-ea"/>
                          <a:cs typeface="Poppins" panose="00000500000000000000" pitchFamily="2" charset="0"/>
                        </a:rPr>
                        <a:t> hrs of practice -</a:t>
                      </a:r>
                    </a:p>
                    <a:p>
                      <a:r>
                        <a:rPr lang="en-GB" sz="1800" b="1" kern="1200">
                          <a:solidFill>
                            <a:schemeClr val="tx1"/>
                          </a:solidFill>
                          <a:effectLst/>
                          <a:latin typeface="+mn-lt"/>
                          <a:ea typeface="+mn-ea"/>
                          <a:cs typeface="Poppins" panose="00000500000000000000" pitchFamily="2" charset="0"/>
                        </a:rPr>
                        <a:t>3 x</a:t>
                      </a:r>
                      <a:r>
                        <a:rPr lang="en-GB" sz="1800" b="0" kern="1200">
                          <a:solidFill>
                            <a:schemeClr val="tx1"/>
                          </a:solidFill>
                          <a:effectLst/>
                          <a:latin typeface="+mn-lt"/>
                          <a:ea typeface="+mn-ea"/>
                          <a:cs typeface="Poppins" panose="00000500000000000000" pitchFamily="2" charset="0"/>
                        </a:rPr>
                        <a:t> practice placements </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77347613"/>
                  </a:ext>
                </a:extLst>
              </a:tr>
            </a:tbl>
          </a:graphicData>
        </a:graphic>
      </p:graphicFrame>
    </p:spTree>
    <p:extLst>
      <p:ext uri="{BB962C8B-B14F-4D97-AF65-F5344CB8AC3E}">
        <p14:creationId xmlns:p14="http://schemas.microsoft.com/office/powerpoint/2010/main" val="203145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lIns="91440" tIns="45720" rIns="91440" bIns="45720" anchor="t">
            <a:noAutofit/>
          </a:bodyPr>
          <a:lstStyle/>
          <a:p>
            <a:r>
              <a:rPr lang="en-GB">
                <a:latin typeface="Poppins SemiBold"/>
                <a:cs typeface="Poppins SemiBold"/>
              </a:rPr>
              <a:t>BSc (Hons) Nursing: 4 year plan</a:t>
            </a:r>
            <a:endParaRPr lang="en-US">
              <a:latin typeface="Poppins SemiBold"/>
              <a:cs typeface="Poppins SemiBold"/>
            </a:endParaRPr>
          </a:p>
        </p:txBody>
      </p:sp>
      <p:pic>
        <p:nvPicPr>
          <p:cNvPr id="7" name="Content Placeholder 5" descr="A screenshot of a computer&#10;&#10;Description automatically generated">
            <a:extLst>
              <a:ext uri="{FF2B5EF4-FFF2-40B4-BE49-F238E27FC236}">
                <a16:creationId xmlns:a16="http://schemas.microsoft.com/office/drawing/2014/main" id="{1460C0BE-9319-4F17-9E43-E5D956D6C45F}"/>
              </a:ext>
            </a:extLst>
          </p:cNvPr>
          <p:cNvPicPr>
            <a:picLocks noChangeAspect="1"/>
          </p:cNvPicPr>
          <p:nvPr/>
        </p:nvPicPr>
        <p:blipFill rotWithShape="1">
          <a:blip r:embed="rId3">
            <a:extLst>
              <a:ext uri="{28A0092B-C50C-407E-A947-70E740481C1C}">
                <a14:useLocalDpi xmlns:a14="http://schemas.microsoft.com/office/drawing/2010/main" val="0"/>
              </a:ext>
            </a:extLst>
          </a:blip>
          <a:srcRect t="50028" r="5262"/>
          <a:stretch/>
        </p:blipFill>
        <p:spPr>
          <a:xfrm>
            <a:off x="413915" y="1640328"/>
            <a:ext cx="11024755" cy="2902666"/>
          </a:xfrm>
          <a:prstGeom prst="rect">
            <a:avLst/>
          </a:prstGeom>
        </p:spPr>
      </p:pic>
      <p:sp>
        <p:nvSpPr>
          <p:cNvPr id="5" name="TextBox 4">
            <a:extLst>
              <a:ext uri="{FF2B5EF4-FFF2-40B4-BE49-F238E27FC236}">
                <a16:creationId xmlns:a16="http://schemas.microsoft.com/office/drawing/2014/main" id="{2E1C6E04-52AA-440A-901D-C3DD2F4ACFE7}"/>
              </a:ext>
            </a:extLst>
          </p:cNvPr>
          <p:cNvSpPr txBox="1"/>
          <p:nvPr/>
        </p:nvSpPr>
        <p:spPr>
          <a:xfrm>
            <a:off x="625642" y="4723446"/>
            <a:ext cx="10813028" cy="369332"/>
          </a:xfrm>
          <a:prstGeom prst="rect">
            <a:avLst/>
          </a:prstGeom>
          <a:noFill/>
        </p:spPr>
        <p:txBody>
          <a:bodyPr wrap="square" rtlCol="0">
            <a:spAutoFit/>
          </a:bodyPr>
          <a:lstStyle/>
          <a:p>
            <a:r>
              <a:rPr lang="en-GB" b="1"/>
              <a:t>Level 1 – 16 months                                Level 2 – 16 months                             Level 3 – 16months</a:t>
            </a:r>
          </a:p>
        </p:txBody>
      </p:sp>
    </p:spTree>
    <p:extLst>
      <p:ext uri="{BB962C8B-B14F-4D97-AF65-F5344CB8AC3E}">
        <p14:creationId xmlns:p14="http://schemas.microsoft.com/office/powerpoint/2010/main" val="281022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Programme delivery and assessment</a:t>
            </a:r>
          </a:p>
        </p:txBody>
      </p:sp>
      <p:sp>
        <p:nvSpPr>
          <p:cNvPr id="3" name="Text Placeholder 15">
            <a:extLst>
              <a:ext uri="{FF2B5EF4-FFF2-40B4-BE49-F238E27FC236}">
                <a16:creationId xmlns:a16="http://schemas.microsoft.com/office/drawing/2014/main" id="{D1D499BD-492C-F04D-107A-5CC141EBF5E8}"/>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 Placeholder 15">
            <a:extLst>
              <a:ext uri="{FF2B5EF4-FFF2-40B4-BE49-F238E27FC236}">
                <a16:creationId xmlns:a16="http://schemas.microsoft.com/office/drawing/2014/main" id="{8A99985D-B3E5-BD6B-00E3-3816C1F7B023}"/>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graphicFrame>
        <p:nvGraphicFramePr>
          <p:cNvPr id="7" name="Table 6">
            <a:extLst>
              <a:ext uri="{FF2B5EF4-FFF2-40B4-BE49-F238E27FC236}">
                <a16:creationId xmlns:a16="http://schemas.microsoft.com/office/drawing/2014/main" id="{B3520408-6787-3252-1A5E-8BD327BC1AE7}"/>
              </a:ext>
            </a:extLst>
          </p:cNvPr>
          <p:cNvGraphicFramePr>
            <a:graphicFrameLocks noGrp="1"/>
          </p:cNvGraphicFramePr>
          <p:nvPr>
            <p:extLst>
              <p:ext uri="{D42A27DB-BD31-4B8C-83A1-F6EECF244321}">
                <p14:modId xmlns:p14="http://schemas.microsoft.com/office/powerpoint/2010/main" val="3460159364"/>
              </p:ext>
            </p:extLst>
          </p:nvPr>
        </p:nvGraphicFramePr>
        <p:xfrm>
          <a:off x="535709" y="1050175"/>
          <a:ext cx="5560291" cy="2902928"/>
        </p:xfrm>
        <a:graphic>
          <a:graphicData uri="http://schemas.openxmlformats.org/drawingml/2006/table">
            <a:tbl>
              <a:tblPr firstRow="1" bandRow="1">
                <a:tableStyleId>{5C22544A-7EE6-4342-B048-85BDC9FD1C3A}</a:tableStyleId>
              </a:tblPr>
              <a:tblGrid>
                <a:gridCol w="5560291">
                  <a:extLst>
                    <a:ext uri="{9D8B030D-6E8A-4147-A177-3AD203B41FA5}">
                      <a16:colId xmlns:a16="http://schemas.microsoft.com/office/drawing/2014/main" val="1837871719"/>
                    </a:ext>
                  </a:extLst>
                </a:gridCol>
              </a:tblGrid>
              <a:tr h="377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rgbClr val="002060"/>
                          </a:solidFill>
                          <a:latin typeface="+mn-lt"/>
                        </a:rPr>
                        <a:t>Theory: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6921573"/>
                  </a:ext>
                </a:extLst>
              </a:tr>
              <a:tr h="377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a:solidFill>
                            <a:srgbClr val="002060"/>
                          </a:solidFill>
                          <a:latin typeface="+mn-lt"/>
                          <a:ea typeface="+mn-ea"/>
                          <a:cs typeface="+mn-cs"/>
                        </a:rPr>
                        <a:t>Tutor supported, online learning: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261882"/>
                  </a:ext>
                </a:extLst>
              </a:tr>
              <a:tr h="714216">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Books and eBooks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solidFill>
                            <a:srgbClr val="002060"/>
                          </a:solidFill>
                        </a:rPr>
                        <a:t>Interactive and reflective activities</a:t>
                      </a:r>
                      <a:endParaRPr lang="en-US" sz="200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884857"/>
                  </a:ext>
                </a:extLst>
              </a:tr>
              <a:tr h="1335272">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Rich media (videos/animations)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Online tutorials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Forum discussions/activities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OU Anywhere App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4082625"/>
                  </a:ext>
                </a:extLst>
              </a:tr>
            </a:tbl>
          </a:graphicData>
        </a:graphic>
      </p:graphicFrame>
      <p:graphicFrame>
        <p:nvGraphicFramePr>
          <p:cNvPr id="9" name="Table 8">
            <a:extLst>
              <a:ext uri="{FF2B5EF4-FFF2-40B4-BE49-F238E27FC236}">
                <a16:creationId xmlns:a16="http://schemas.microsoft.com/office/drawing/2014/main" id="{0D400542-A5E3-3700-E9BB-B1A2D232728F}"/>
              </a:ext>
            </a:extLst>
          </p:cNvPr>
          <p:cNvGraphicFramePr>
            <a:graphicFrameLocks noGrp="1"/>
          </p:cNvGraphicFramePr>
          <p:nvPr>
            <p:extLst>
              <p:ext uri="{D42A27DB-BD31-4B8C-83A1-F6EECF244321}">
                <p14:modId xmlns:p14="http://schemas.microsoft.com/office/powerpoint/2010/main" val="3980571836"/>
              </p:ext>
            </p:extLst>
          </p:nvPr>
        </p:nvGraphicFramePr>
        <p:xfrm>
          <a:off x="413915" y="4374585"/>
          <a:ext cx="5658134" cy="2164080"/>
        </p:xfrm>
        <a:graphic>
          <a:graphicData uri="http://schemas.openxmlformats.org/drawingml/2006/table">
            <a:tbl>
              <a:tblPr firstRow="1" bandRow="1">
                <a:tableStyleId>{5C22544A-7EE6-4342-B048-85BDC9FD1C3A}</a:tableStyleId>
              </a:tblPr>
              <a:tblGrid>
                <a:gridCol w="5658134">
                  <a:extLst>
                    <a:ext uri="{9D8B030D-6E8A-4147-A177-3AD203B41FA5}">
                      <a16:colId xmlns:a16="http://schemas.microsoft.com/office/drawing/2014/main" val="2981258238"/>
                    </a:ext>
                  </a:extLst>
                </a:gridCol>
              </a:tblGrid>
              <a:tr h="3962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a:solidFill>
                            <a:srgbClr val="002060"/>
                          </a:solidFill>
                          <a:latin typeface="+mn-lt"/>
                          <a:ea typeface="+mn-ea"/>
                          <a:cs typeface="+mn-cs"/>
                        </a:rPr>
                        <a:t>Ongoing Assessments</a:t>
                      </a:r>
                    </a:p>
                  </a:txBody>
                  <a:tcPr>
                    <a:solidFill>
                      <a:schemeClr val="bg1"/>
                    </a:solidFill>
                  </a:tcPr>
                </a:tc>
                <a:extLst>
                  <a:ext uri="{0D108BD9-81ED-4DB2-BD59-A6C34878D82A}">
                    <a16:rowId xmlns:a16="http://schemas.microsoft.com/office/drawing/2014/main" val="2341346640"/>
                  </a:ext>
                </a:extLst>
              </a:tr>
              <a:tr h="3962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rgbClr val="002060"/>
                          </a:solidFill>
                          <a:latin typeface="+mn-lt"/>
                          <a:ea typeface="+mn-ea"/>
                          <a:cs typeface="+mn-cs"/>
                        </a:rPr>
                        <a:t>Theory</a:t>
                      </a:r>
                    </a:p>
                  </a:txBody>
                  <a:tcPr>
                    <a:solidFill>
                      <a:schemeClr val="bg1"/>
                    </a:solidFill>
                  </a:tcPr>
                </a:tc>
                <a:extLst>
                  <a:ext uri="{0D108BD9-81ED-4DB2-BD59-A6C34878D82A}">
                    <a16:rowId xmlns:a16="http://schemas.microsoft.com/office/drawing/2014/main" val="1753428219"/>
                  </a:ext>
                </a:extLst>
              </a:tr>
              <a:tr h="1270122">
                <a:tc>
                  <a:txBody>
                    <a:bodyPr/>
                    <a:lstStyle/>
                    <a:p>
                      <a:pPr marL="360363"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TMA (Tutor Marked Assessment)</a:t>
                      </a:r>
                    </a:p>
                    <a:p>
                      <a:pPr marL="360363"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err="1">
                          <a:solidFill>
                            <a:srgbClr val="002060"/>
                          </a:solidFill>
                          <a:latin typeface="+mn-lt"/>
                          <a:ea typeface="+mn-ea"/>
                          <a:cs typeface="+mn-cs"/>
                        </a:rPr>
                        <a:t>iCMA</a:t>
                      </a:r>
                      <a:r>
                        <a:rPr lang="en-GB" sz="2000" kern="1200">
                          <a:solidFill>
                            <a:srgbClr val="002060"/>
                          </a:solidFill>
                          <a:latin typeface="+mn-lt"/>
                          <a:ea typeface="+mn-ea"/>
                          <a:cs typeface="+mn-cs"/>
                        </a:rPr>
                        <a:t> (Interactive Computer Marked Assessment)</a:t>
                      </a:r>
                    </a:p>
                    <a:p>
                      <a:pPr marL="360363"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EMA (End of Module Assessment)</a:t>
                      </a:r>
                    </a:p>
                  </a:txBody>
                  <a:tcPr>
                    <a:solidFill>
                      <a:schemeClr val="bg1"/>
                    </a:solidFill>
                  </a:tcPr>
                </a:tc>
                <a:extLst>
                  <a:ext uri="{0D108BD9-81ED-4DB2-BD59-A6C34878D82A}">
                    <a16:rowId xmlns:a16="http://schemas.microsoft.com/office/drawing/2014/main" val="2124768721"/>
                  </a:ext>
                </a:extLst>
              </a:tr>
            </a:tbl>
          </a:graphicData>
        </a:graphic>
      </p:graphicFrame>
      <p:graphicFrame>
        <p:nvGraphicFramePr>
          <p:cNvPr id="12" name="Table 11">
            <a:extLst>
              <a:ext uri="{FF2B5EF4-FFF2-40B4-BE49-F238E27FC236}">
                <a16:creationId xmlns:a16="http://schemas.microsoft.com/office/drawing/2014/main" id="{EA4D3AFA-91E3-D944-5EDE-8770412C1ED7}"/>
              </a:ext>
            </a:extLst>
          </p:cNvPr>
          <p:cNvGraphicFramePr>
            <a:graphicFrameLocks noGrp="1"/>
          </p:cNvGraphicFramePr>
          <p:nvPr>
            <p:extLst>
              <p:ext uri="{D42A27DB-BD31-4B8C-83A1-F6EECF244321}">
                <p14:modId xmlns:p14="http://schemas.microsoft.com/office/powerpoint/2010/main" val="2556968854"/>
              </p:ext>
            </p:extLst>
          </p:nvPr>
        </p:nvGraphicFramePr>
        <p:xfrm>
          <a:off x="5865089" y="1490087"/>
          <a:ext cx="6262255" cy="2656840"/>
        </p:xfrm>
        <a:graphic>
          <a:graphicData uri="http://schemas.openxmlformats.org/drawingml/2006/table">
            <a:tbl>
              <a:tblPr firstRow="1" bandRow="1">
                <a:tableStyleId>{5C22544A-7EE6-4342-B048-85BDC9FD1C3A}</a:tableStyleId>
              </a:tblPr>
              <a:tblGrid>
                <a:gridCol w="6262255">
                  <a:extLst>
                    <a:ext uri="{9D8B030D-6E8A-4147-A177-3AD203B41FA5}">
                      <a16:colId xmlns:a16="http://schemas.microsoft.com/office/drawing/2014/main" val="275507237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a:solidFill>
                            <a:srgbClr val="002060"/>
                          </a:solidFill>
                          <a:latin typeface="+mn-lt"/>
                          <a:ea typeface="+mn-ea"/>
                          <a:cs typeface="+mn-cs"/>
                        </a:rPr>
                        <a:t>Practice:</a:t>
                      </a:r>
                    </a:p>
                  </a:txBody>
                  <a:tcPr>
                    <a:solidFill>
                      <a:schemeClr val="bg1"/>
                    </a:solidFill>
                  </a:tcPr>
                </a:tc>
                <a:extLst>
                  <a:ext uri="{0D108BD9-81ED-4DB2-BD59-A6C34878D82A}">
                    <a16:rowId xmlns:a16="http://schemas.microsoft.com/office/drawing/2014/main" val="489009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002060"/>
                          </a:solidFill>
                        </a:rPr>
                        <a:t>Practice tutor supported placement</a:t>
                      </a:r>
                    </a:p>
                  </a:txBody>
                  <a:tcPr>
                    <a:solidFill>
                      <a:schemeClr val="bg1"/>
                    </a:solidFill>
                  </a:tcPr>
                </a:tc>
                <a:extLst>
                  <a:ext uri="{0D108BD9-81ED-4DB2-BD59-A6C34878D82A}">
                    <a16:rowId xmlns:a16="http://schemas.microsoft.com/office/drawing/2014/main" val="1676431778"/>
                  </a:ext>
                </a:extLst>
              </a:tr>
              <a:tr h="370840">
                <a:tc>
                  <a:txBody>
                    <a:bodyPr/>
                    <a:lstStyle/>
                    <a:p>
                      <a:pPr marL="176213" indent="-176213">
                        <a:buFont typeface="Arial" panose="020B0604020202020204" pitchFamily="34" charset="0"/>
                        <a:buChar char="•"/>
                      </a:pPr>
                      <a:r>
                        <a:rPr lang="en-GB" sz="2000">
                          <a:solidFill>
                            <a:srgbClr val="002060"/>
                          </a:solidFill>
                        </a:rPr>
                        <a:t>Placement experiences arranged: </a:t>
                      </a:r>
                    </a:p>
                    <a:p>
                      <a:pPr marL="534988" indent="-266700">
                        <a:buFont typeface="Wingdings" panose="05000000000000000000" pitchFamily="2" charset="2"/>
                        <a:buChar char="ü"/>
                      </a:pPr>
                      <a:r>
                        <a:rPr lang="en-GB" sz="1800">
                          <a:solidFill>
                            <a:srgbClr val="002060"/>
                          </a:solidFill>
                          <a:latin typeface="Poppins" pitchFamily="2" charset="77"/>
                          <a:cs typeface="Poppins" pitchFamily="2" charset="77"/>
                        </a:rPr>
                        <a:t>practice learning pathways</a:t>
                      </a:r>
                    </a:p>
                    <a:p>
                      <a:pPr marL="534988" indent="-266700">
                        <a:buFont typeface="Wingdings" panose="05000000000000000000" pitchFamily="2" charset="2"/>
                        <a:buChar char="ü"/>
                      </a:pPr>
                      <a:r>
                        <a:rPr lang="en-GB" sz="1800">
                          <a:solidFill>
                            <a:srgbClr val="002060"/>
                          </a:solidFill>
                          <a:latin typeface="Poppins" pitchFamily="2" charset="77"/>
                          <a:cs typeface="Poppins" pitchFamily="2" charset="77"/>
                        </a:rPr>
                        <a:t>link theory to practice</a:t>
                      </a:r>
                    </a:p>
                  </a:txBody>
                  <a:tcPr>
                    <a:solidFill>
                      <a:schemeClr val="bg1"/>
                    </a:solidFill>
                  </a:tcPr>
                </a:tc>
                <a:extLst>
                  <a:ext uri="{0D108BD9-81ED-4DB2-BD59-A6C34878D82A}">
                    <a16:rowId xmlns:a16="http://schemas.microsoft.com/office/drawing/2014/main" val="2854057290"/>
                  </a:ext>
                </a:extLst>
              </a:tr>
              <a:tr h="370840">
                <a:tc>
                  <a:txBody>
                    <a:bodyPr/>
                    <a:lstStyle/>
                    <a:p>
                      <a:pPr marL="176213" indent="-176213">
                        <a:buFont typeface="Arial" panose="020B0604020202020204" pitchFamily="34" charset="0"/>
                        <a:buChar char="•"/>
                      </a:pPr>
                      <a:r>
                        <a:rPr lang="en-GB" sz="2000" kern="1200">
                          <a:solidFill>
                            <a:srgbClr val="002060"/>
                          </a:solidFill>
                          <a:latin typeface="+mn-lt"/>
                          <a:ea typeface="+mn-ea"/>
                          <a:cs typeface="+mn-cs"/>
                        </a:rPr>
                        <a:t>Enquiry based learning:</a:t>
                      </a:r>
                    </a:p>
                    <a:p>
                      <a:pPr marL="534988" lvl="1" indent="-266700">
                        <a:buFont typeface="Wingdings" panose="05000000000000000000" pitchFamily="2" charset="2"/>
                        <a:buChar char="ü"/>
                      </a:pPr>
                      <a:r>
                        <a:rPr lang="en-GB" sz="1800" kern="1200">
                          <a:solidFill>
                            <a:srgbClr val="002060"/>
                          </a:solidFill>
                          <a:latin typeface="Poppins" pitchFamily="2" charset="77"/>
                          <a:ea typeface="+mn-ea"/>
                          <a:cs typeface="Poppins" pitchFamily="2" charset="77"/>
                        </a:rPr>
                        <a:t>competent, reflective, autonomous practitioners</a:t>
                      </a:r>
                    </a:p>
                    <a:p>
                      <a:pPr marL="534988" lvl="1" indent="-266700">
                        <a:buFont typeface="Wingdings" panose="05000000000000000000" pitchFamily="2" charset="2"/>
                        <a:buChar char="ü"/>
                      </a:pPr>
                      <a:r>
                        <a:rPr lang="en-GB" sz="1800" kern="1200">
                          <a:solidFill>
                            <a:srgbClr val="002060"/>
                          </a:solidFill>
                          <a:latin typeface="Poppins" pitchFamily="2" charset="77"/>
                          <a:ea typeface="+mn-ea"/>
                          <a:cs typeface="Poppins" pitchFamily="2" charset="77"/>
                        </a:rPr>
                        <a:t>group-based teaching approach</a:t>
                      </a:r>
                    </a:p>
                  </a:txBody>
                  <a:tcPr>
                    <a:solidFill>
                      <a:schemeClr val="bg1"/>
                    </a:solidFill>
                  </a:tcPr>
                </a:tc>
                <a:extLst>
                  <a:ext uri="{0D108BD9-81ED-4DB2-BD59-A6C34878D82A}">
                    <a16:rowId xmlns:a16="http://schemas.microsoft.com/office/drawing/2014/main" val="3475754420"/>
                  </a:ext>
                </a:extLst>
              </a:tr>
            </a:tbl>
          </a:graphicData>
        </a:graphic>
      </p:graphicFrame>
      <p:graphicFrame>
        <p:nvGraphicFramePr>
          <p:cNvPr id="13" name="Table 12">
            <a:extLst>
              <a:ext uri="{FF2B5EF4-FFF2-40B4-BE49-F238E27FC236}">
                <a16:creationId xmlns:a16="http://schemas.microsoft.com/office/drawing/2014/main" id="{FC0EF302-D651-88A7-7CB4-3867BD664C30}"/>
              </a:ext>
            </a:extLst>
          </p:cNvPr>
          <p:cNvGraphicFramePr>
            <a:graphicFrameLocks noGrp="1"/>
          </p:cNvGraphicFramePr>
          <p:nvPr>
            <p:extLst>
              <p:ext uri="{D42A27DB-BD31-4B8C-83A1-F6EECF244321}">
                <p14:modId xmlns:p14="http://schemas.microsoft.com/office/powerpoint/2010/main" val="284600489"/>
              </p:ext>
            </p:extLst>
          </p:nvPr>
        </p:nvGraphicFramePr>
        <p:xfrm>
          <a:off x="5925124" y="4876655"/>
          <a:ext cx="6072912" cy="1402080"/>
        </p:xfrm>
        <a:graphic>
          <a:graphicData uri="http://schemas.openxmlformats.org/drawingml/2006/table">
            <a:tbl>
              <a:tblPr firstRow="1" bandRow="1">
                <a:tableStyleId>{5C22544A-7EE6-4342-B048-85BDC9FD1C3A}</a:tableStyleId>
              </a:tblPr>
              <a:tblGrid>
                <a:gridCol w="6072912">
                  <a:extLst>
                    <a:ext uri="{9D8B030D-6E8A-4147-A177-3AD203B41FA5}">
                      <a16:colId xmlns:a16="http://schemas.microsoft.com/office/drawing/2014/main" val="10182879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rgbClr val="002060"/>
                          </a:solidFill>
                        </a:rPr>
                        <a:t>Practice</a:t>
                      </a:r>
                    </a:p>
                  </a:txBody>
                  <a:tcPr>
                    <a:solidFill>
                      <a:schemeClr val="bg1"/>
                    </a:solidFill>
                  </a:tcPr>
                </a:tc>
                <a:extLst>
                  <a:ext uri="{0D108BD9-81ED-4DB2-BD59-A6C34878D82A}">
                    <a16:rowId xmlns:a16="http://schemas.microsoft.com/office/drawing/2014/main" val="72278520"/>
                  </a:ext>
                </a:extLst>
              </a:tr>
              <a:tr h="370840">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Ongoing assessment using PAD (Practice Assessment Document)</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a:solidFill>
                            <a:srgbClr val="002060"/>
                          </a:solidFill>
                          <a:latin typeface="+mn-lt"/>
                          <a:ea typeface="+mn-ea"/>
                          <a:cs typeface="+mn-cs"/>
                        </a:rPr>
                        <a:t>PAI (Practice Assessment Interview)</a:t>
                      </a:r>
                    </a:p>
                  </a:txBody>
                  <a:tcPr>
                    <a:solidFill>
                      <a:schemeClr val="bg1"/>
                    </a:solidFill>
                  </a:tcPr>
                </a:tc>
                <a:extLst>
                  <a:ext uri="{0D108BD9-81ED-4DB2-BD59-A6C34878D82A}">
                    <a16:rowId xmlns:a16="http://schemas.microsoft.com/office/drawing/2014/main" val="1808569172"/>
                  </a:ext>
                </a:extLst>
              </a:tr>
            </a:tbl>
          </a:graphicData>
        </a:graphic>
      </p:graphicFrame>
    </p:spTree>
    <p:extLst>
      <p:ext uri="{BB962C8B-B14F-4D97-AF65-F5344CB8AC3E}">
        <p14:creationId xmlns:p14="http://schemas.microsoft.com/office/powerpoint/2010/main" val="168262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6F88A99A-6F48-4A4F-909F-83E2A86548D4}"/>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AB011CB0-F635-43EB-8BAA-0D09219F10AF}"/>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132D0808-FBDE-43F8-A641-319A4C7D258C}"/>
    </a:ext>
  </a:extLst>
</a:theme>
</file>

<file path=ppt/theme/theme4.xml><?xml version="1.0" encoding="utf-8"?>
<a:theme xmlns:a="http://schemas.openxmlformats.org/drawingml/2006/main" name="Slide Option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AB4A5252-3B3C-47C1-8A0B-6F33169A0B82}"/>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4A904BD4-2C80-4971-8991-D5DFFF06AD3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803DF3CD2E74786F02FFB7FA66B2A" ma:contentTypeVersion="26" ma:contentTypeDescription="Create a new document." ma:contentTypeScope="" ma:versionID="4ad1b03ca24fe75f7bd17f66e1351238">
  <xsd:schema xmlns:xsd="http://www.w3.org/2001/XMLSchema" xmlns:xs="http://www.w3.org/2001/XMLSchema" xmlns:p="http://schemas.microsoft.com/office/2006/metadata/properties" xmlns:ns2="b5de336a-7463-4491-931b-06f050a82c48" xmlns:ns3="2245d160-fdeb-4d48-8dfd-6ccd392b8950" targetNamespace="http://schemas.microsoft.com/office/2006/metadata/properties" ma:root="true" ma:fieldsID="e1289a03bad88e0a9a021e011f1961d5" ns2:_="" ns3:_="">
    <xsd:import namespace="b5de336a-7463-4491-931b-06f050a82c48"/>
    <xsd:import namespace="2245d160-fdeb-4d48-8dfd-6ccd392b89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Location" minOccurs="0"/>
                <xsd:element ref="ns2:b6a9fe90-7692-4b6a-b100-5c0df4aad324CountryOrRegion" minOccurs="0"/>
                <xsd:element ref="ns2:b6a9fe90-7692-4b6a-b100-5c0df4aad324State" minOccurs="0"/>
                <xsd:element ref="ns2:b6a9fe90-7692-4b6a-b100-5c0df4aad324City" minOccurs="0"/>
                <xsd:element ref="ns2:b6a9fe90-7692-4b6a-b100-5c0df4aad324PostalCode" minOccurs="0"/>
                <xsd:element ref="ns2:b6a9fe90-7692-4b6a-b100-5c0df4aad324Street" minOccurs="0"/>
                <xsd:element ref="ns2:b6a9fe90-7692-4b6a-b100-5c0df4aad324GeoLoc" minOccurs="0"/>
                <xsd:element ref="ns2:b6a9fe90-7692-4b6a-b100-5c0df4aad324DispNa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e336a-7463-4491-931b-06f050a82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Location" ma:index="23" nillable="true" ma:displayName="Location" ma:format="Dropdown" ma:hidden="true" ma:internalName="Location" ma:readOnly="false">
      <xsd:simpleType>
        <xsd:restriction base="dms:Unknown"/>
      </xsd:simpleType>
    </xsd:element>
    <xsd:element name="b6a9fe90-7692-4b6a-b100-5c0df4aad324CountryOrRegion" ma:index="24" nillable="true" ma:displayName="Location: Country/Region" ma:hidden="true" ma:internalName="CountryOrRegion" ma:readOnly="true">
      <xsd:simpleType>
        <xsd:restriction base="dms:Text"/>
      </xsd:simpleType>
    </xsd:element>
    <xsd:element name="b6a9fe90-7692-4b6a-b100-5c0df4aad324State" ma:index="25" nillable="true" ma:displayName="Location: State" ma:hidden="true" ma:internalName="State" ma:readOnly="true">
      <xsd:simpleType>
        <xsd:restriction base="dms:Text"/>
      </xsd:simpleType>
    </xsd:element>
    <xsd:element name="b6a9fe90-7692-4b6a-b100-5c0df4aad324City" ma:index="26" nillable="true" ma:displayName="Location: City" ma:hidden="true" ma:internalName="City" ma:readOnly="true">
      <xsd:simpleType>
        <xsd:restriction base="dms:Text"/>
      </xsd:simpleType>
    </xsd:element>
    <xsd:element name="b6a9fe90-7692-4b6a-b100-5c0df4aad324PostalCode" ma:index="27" nillable="true" ma:displayName="Location: Postal Code" ma:hidden="true" ma:internalName="PostalCode" ma:readOnly="true">
      <xsd:simpleType>
        <xsd:restriction base="dms:Text"/>
      </xsd:simpleType>
    </xsd:element>
    <xsd:element name="b6a9fe90-7692-4b6a-b100-5c0df4aad324Street" ma:index="28" nillable="true" ma:displayName="Location: Street" ma:hidden="true" ma:internalName="Street" ma:readOnly="true">
      <xsd:simpleType>
        <xsd:restriction base="dms:Text"/>
      </xsd:simpleType>
    </xsd:element>
    <xsd:element name="b6a9fe90-7692-4b6a-b100-5c0df4aad324GeoLoc" ma:index="29" nillable="true" ma:displayName="Location: Coordinates" ma:hidden="true" ma:internalName="GeoLoc" ma:readOnly="true">
      <xsd:simpleType>
        <xsd:restriction base="dms:Unknown"/>
      </xsd:simpleType>
    </xsd:element>
    <xsd:element name="b6a9fe90-7692-4b6a-b100-5c0df4aad324DispName" ma:index="30" nillable="true" ma:displayName="Location: Name" ma:hidden="true" ma:internalName="DispName" ma:readOnly="true">
      <xsd:simpleType>
        <xsd:restriction base="dms:Text"/>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45d160-fdeb-4d48-8dfd-6ccd392b8950"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dc82867-6792-427e-996d-76cb0be837c8}" ma:internalName="TaxCatchAll" ma:readOnly="false" ma:showField="CatchAllData" ma:web="2245d160-fdeb-4d48-8dfd-6ccd392b89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45d160-fdeb-4d48-8dfd-6ccd392b8950" xsi:nil="true"/>
    <lcf76f155ced4ddcb4097134ff3c332f xmlns="b5de336a-7463-4491-931b-06f050a82c48">
      <Terms xmlns="http://schemas.microsoft.com/office/infopath/2007/PartnerControls"/>
    </lcf76f155ced4ddcb4097134ff3c332f>
    <Location xmlns="b5de336a-7463-4491-931b-06f050a82c4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8CB239-17DD-4A4F-BA07-9E0659E86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e336a-7463-4491-931b-06f050a82c48"/>
    <ds:schemaRef ds:uri="2245d160-fdeb-4d48-8dfd-6ccd392b8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F123D-72E4-47AA-AF87-050EE8541186}">
  <ds:schemaRefs>
    <ds:schemaRef ds:uri="487ed85a-6db9-4e48-b5dc-3a6332bb8c90"/>
    <ds:schemaRef ds:uri="b1e3499e-2a46-4227-b7f6-a3cb631e4524"/>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245d160-fdeb-4d48-8dfd-6ccd392b8950"/>
    <ds:schemaRef ds:uri="b5de336a-7463-4491-931b-06f050a82c48"/>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OU_Powerpoint_Template_Scotland</Template>
  <TotalTime>18</TotalTime>
  <Words>3418</Words>
  <Application>Microsoft Office PowerPoint</Application>
  <PresentationFormat>Widescreen</PresentationFormat>
  <Paragraphs>477</Paragraphs>
  <Slides>31</Slides>
  <Notes>25</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Covers</vt:lpstr>
      <vt:lpstr>Contents Slides</vt:lpstr>
      <vt:lpstr>Chapter Headings / Dividers</vt:lpstr>
      <vt:lpstr>Slide Options</vt:lpstr>
      <vt:lpstr>End Slides</vt:lpstr>
      <vt:lpstr>Front Cover Title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Fiona.Ewart</dc:creator>
  <cp:lastModifiedBy>Hay, Kelly</cp:lastModifiedBy>
  <cp:revision>62</cp:revision>
  <dcterms:created xsi:type="dcterms:W3CDTF">2022-10-19T10:41:09Z</dcterms:created>
  <dcterms:modified xsi:type="dcterms:W3CDTF">2025-01-10T09:28:37Z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0x010100615803DF3CD2E74786F02FFB7FA66B2A</vt:lpwstr>
  </property>
  <property fmtid="{D5CDD505-2E9C-101B-9397-08002B2CF9AE}" pid="3" name="MediaServiceImageTags">
    <vt:lpwstr/>
  </property>
</Properties>
</file>