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4"/>
  </p:notesMasterIdLst>
  <p:handoutMasterIdLst>
    <p:handoutMasterId r:id="rId35"/>
  </p:handoutMasterIdLst>
  <p:sldIdLst>
    <p:sldId id="294" r:id="rId2"/>
    <p:sldId id="367" r:id="rId3"/>
    <p:sldId id="340" r:id="rId4"/>
    <p:sldId id="368" r:id="rId5"/>
    <p:sldId id="369" r:id="rId6"/>
    <p:sldId id="281" r:id="rId7"/>
    <p:sldId id="371" r:id="rId8"/>
    <p:sldId id="341" r:id="rId9"/>
    <p:sldId id="378" r:id="rId10"/>
    <p:sldId id="302" r:id="rId11"/>
    <p:sldId id="372" r:id="rId12"/>
    <p:sldId id="258" r:id="rId13"/>
    <p:sldId id="348" r:id="rId14"/>
    <p:sldId id="373" r:id="rId15"/>
    <p:sldId id="379" r:id="rId16"/>
    <p:sldId id="380" r:id="rId17"/>
    <p:sldId id="381" r:id="rId18"/>
    <p:sldId id="383" r:id="rId19"/>
    <p:sldId id="392" r:id="rId20"/>
    <p:sldId id="384" r:id="rId21"/>
    <p:sldId id="385" r:id="rId22"/>
    <p:sldId id="386" r:id="rId23"/>
    <p:sldId id="387" r:id="rId24"/>
    <p:sldId id="388" r:id="rId25"/>
    <p:sldId id="390" r:id="rId26"/>
    <p:sldId id="391" r:id="rId27"/>
    <p:sldId id="358" r:id="rId28"/>
    <p:sldId id="359" r:id="rId29"/>
    <p:sldId id="360" r:id="rId30"/>
    <p:sldId id="377" r:id="rId31"/>
    <p:sldId id="338" r:id="rId32"/>
    <p:sldId id="324" r:id="rId33"/>
  </p:sldIdLst>
  <p:sldSz cx="9144000" cy="6858000" type="screen4x3"/>
  <p:notesSz cx="6858000" cy="919956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12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12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12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12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12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CC00"/>
    <a:srgbClr val="66FFFF"/>
    <a:srgbClr val="FFFFFF"/>
    <a:srgbClr val="00FFFF"/>
    <a:srgbClr val="FF0000"/>
    <a:srgbClr val="034201"/>
    <a:srgbClr val="A9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0" autoAdjust="0"/>
    <p:restoredTop sz="77246" autoAdjust="0"/>
  </p:normalViewPr>
  <p:slideViewPr>
    <p:cSldViewPr>
      <p:cViewPr varScale="1">
        <p:scale>
          <a:sx n="71" d="100"/>
          <a:sy n="71" d="100"/>
        </p:scale>
        <p:origin x="17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66" d="100"/>
          <a:sy n="66" d="100"/>
        </p:scale>
        <p:origin x="-3234" y="-174"/>
      </p:cViewPr>
      <p:guideLst>
        <p:guide orient="horz" pos="289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130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9100" cy="438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solidFill>
                  <a:schemeClr val="tx1"/>
                </a:solidFill>
                <a:latin typeface="Wide Latin" pitchFamily="1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2959100" cy="438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solidFill>
                  <a:schemeClr val="tx1"/>
                </a:solidFill>
                <a:latin typeface="Wide Latin" pitchFamily="1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84263" y="655638"/>
            <a:ext cx="466090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71975"/>
            <a:ext cx="5008562" cy="4151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0775"/>
            <a:ext cx="2959100" cy="438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38" tIns="45718" rIns="91438" bIns="4571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solidFill>
                  <a:schemeClr val="tx1"/>
                </a:solidFill>
                <a:latin typeface="Wide Latin" pitchFamily="1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8740775"/>
            <a:ext cx="2959100" cy="438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38" tIns="45718" rIns="91438" bIns="4571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solidFill>
                  <a:schemeClr val="tx1"/>
                </a:solidFill>
                <a:latin typeface="Wide Latin" panose="020A0A07050505020404" pitchFamily="18" charset="0"/>
              </a:defRPr>
            </a:lvl1pPr>
          </a:lstStyle>
          <a:p>
            <a:fld id="{42A543CE-61D9-47F4-ACDF-02E62AF29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596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88848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68738" y="8740775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8" rIns="91438" bIns="45718" anchor="b"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B3A2E8A5-2290-4804-BD8B-59D244401881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7558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68738" y="8740775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8" rIns="91438" bIns="45718" anchor="b"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9EC0BA28-F142-4C0A-8A30-37652D6F08CD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4552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78ED39-B70D-4733-844E-400ADCA36DA7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/>
              <a:t>12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64571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68738" y="8740775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8" rIns="91438" bIns="45718" anchor="b"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99FBAF93-A5A1-47F2-8021-38A0194EC5B1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075" y="4383088"/>
            <a:ext cx="5008563" cy="41513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5017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68738" y="8740775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8" rIns="91438" bIns="45718" anchor="b"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42E6019-72A6-4392-AEE2-E55117239A09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 algn="r">
                <a:spcBef>
                  <a:spcPct val="0"/>
                </a:spcBef>
              </a:pPr>
              <a:t>14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5862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6620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62428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5563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68738" y="8740775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8" rIns="91438" bIns="45718" anchor="b"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318B1A9-E5B4-48B9-B41B-11AE972EB849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 algn="r">
                <a:spcBef>
                  <a:spcPct val="0"/>
                </a:spcBef>
              </a:pPr>
              <a:t>30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02687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7792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76962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sz="1000" smtClean="0"/>
          </a:p>
          <a:p>
            <a:pPr>
              <a:lnSpc>
                <a:spcPct val="90000"/>
              </a:lnSpc>
            </a:pPr>
            <a:endParaRPr lang="en-GB" altLang="en-US" sz="1000" smtClean="0"/>
          </a:p>
          <a:p>
            <a:pPr>
              <a:lnSpc>
                <a:spcPct val="90000"/>
              </a:lnSpc>
            </a:pPr>
            <a:endParaRPr lang="en-GB" altLang="en-US" sz="1000" smtClean="0"/>
          </a:p>
          <a:p>
            <a:pPr>
              <a:lnSpc>
                <a:spcPct val="90000"/>
              </a:lnSpc>
            </a:pPr>
            <a:endParaRPr lang="en-GB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99824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68738" y="8740775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8" rIns="91438" bIns="45718" anchor="b"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AA886F2-45F0-4624-B65A-5F03E090A144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 algn="r">
                <a:spcBef>
                  <a:spcPct val="0"/>
                </a:spcBef>
              </a:pPr>
              <a:t>3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52513" y="639763"/>
            <a:ext cx="4660900" cy="34956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0100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tabLst>
                <a:tab pos="5297488" algn="l"/>
                <a:tab pos="17853025" algn="l"/>
              </a:tabLst>
            </a:pPr>
            <a:endParaRPr lang="en-GB" altLang="en-US" smtClean="0"/>
          </a:p>
          <a:p>
            <a:pPr>
              <a:tabLst>
                <a:tab pos="5297488" algn="l"/>
                <a:tab pos="17853025" algn="l"/>
              </a:tabLst>
            </a:pPr>
            <a:endParaRPr lang="en-GB" altLang="en-US" smtClean="0"/>
          </a:p>
          <a:p>
            <a:pPr>
              <a:tabLst>
                <a:tab pos="5297488" algn="l"/>
                <a:tab pos="17853025" algn="l"/>
              </a:tabLst>
            </a:pPr>
            <a:endParaRPr lang="en-GB" altLang="en-US" smtClean="0"/>
          </a:p>
          <a:p>
            <a:pPr>
              <a:tabLst>
                <a:tab pos="5297488" algn="l"/>
                <a:tab pos="17853025" algn="l"/>
              </a:tabLst>
            </a:pPr>
            <a:endParaRPr lang="en-GB" altLang="en-US" smtClean="0"/>
          </a:p>
          <a:p>
            <a:pPr>
              <a:tabLst>
                <a:tab pos="5297488" algn="l"/>
                <a:tab pos="17853025" algn="l"/>
              </a:tabLst>
            </a:pPr>
            <a:endParaRPr lang="en-GB" altLang="en-US" smtClean="0"/>
          </a:p>
          <a:p>
            <a:pPr>
              <a:tabLst>
                <a:tab pos="5297488" algn="l"/>
                <a:tab pos="17853025" algn="l"/>
              </a:tabLst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2699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087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9035A0-0BDC-44CE-B478-D06ADAE44C85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/>
              <a:t>6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1791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68738" y="8740775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8" rIns="91438" bIns="45718" anchor="b"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220DAEF-6F73-4A48-924F-EFADDE88857A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925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68738" y="8740775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8" rIns="91438" bIns="45718" anchor="b"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8E7E96B-927D-4EC4-BDFF-106B561B0CBE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36592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68738" y="8740775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8" rIns="91438" bIns="45718" anchor="b"/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5287E7A-279E-485A-AC93-8BFB907CD3F0}" type="slidenum">
              <a:rPr lang="en-US" altLang="en-US" sz="1100">
                <a:solidFill>
                  <a:schemeClr val="tx1"/>
                </a:solidFill>
                <a:latin typeface="Wide Latin" panose="020A0A07050505020404" pitchFamily="18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 sz="1100">
              <a:solidFill>
                <a:schemeClr val="tx1"/>
              </a:solidFill>
              <a:latin typeface="Wide Latin" panose="020A0A07050505020404" pitchFamily="18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1904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1B73-1A6C-49B5-8760-8D6785DA0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02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14C55-8E8C-4AD7-841A-31B5C9A56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04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91EE1-7135-4A7D-ADCE-206132FB0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24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844675"/>
            <a:ext cx="7772400" cy="42513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50F6D-86BC-44CD-8ADA-3B3C983C7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72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4675"/>
            <a:ext cx="3810000" cy="425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810000" cy="2049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46538"/>
            <a:ext cx="3810000" cy="204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59436-C8CE-4FC7-AC81-6D22015A5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4675"/>
            <a:ext cx="3810000" cy="42513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44675"/>
            <a:ext cx="3810000" cy="42513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809AC-1A60-401E-94BE-CC47B8D6D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173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89F5-6437-4BF7-964E-3CDCC9686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64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85409-C752-4343-AB05-D9EA79A42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4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1F94D-7C11-4D2A-AF28-DB6FFCCA3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16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4675"/>
            <a:ext cx="381000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81000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3F734-EC93-437C-A176-82ACF9A96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6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21816-E9FE-4B48-89BA-AFD03288F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3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22F01-0AE0-4083-B03D-C480E5D2E6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7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FE18D-F50D-4466-AB07-8D610A699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0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B3E5C-12E6-4881-AA7A-7C80FFF28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45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F2060-C178-4566-A377-C2F4C7386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58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o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7724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ACC8C5AE-C32C-4C0A-95DC-A1FBADB80B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27647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chemeClr val="accent2"/>
                </a:solidFill>
              </a:rPr>
              <a:t>Moving and Handling</a:t>
            </a:r>
            <a:endParaRPr lang="en-GB" altLang="en-US" smtClean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429000"/>
            <a:ext cx="8569325" cy="3167063"/>
          </a:xfrm>
        </p:spPr>
        <p:txBody>
          <a:bodyPr/>
          <a:lstStyle/>
          <a:p>
            <a:pPr eaLnBrk="1" hangingPunct="1"/>
            <a:endParaRPr lang="en-GB" altLang="en-US" sz="800" dirty="0" smtClean="0">
              <a:solidFill>
                <a:srgbClr val="6B6BCF"/>
              </a:solidFill>
            </a:endParaRPr>
          </a:p>
          <a:p>
            <a:pPr eaLnBrk="1" hangingPunct="1"/>
            <a:r>
              <a:rPr lang="en-GB" altLang="en-US" sz="2800" dirty="0" smtClean="0">
                <a:solidFill>
                  <a:srgbClr val="6B6BCF"/>
                </a:solidFill>
              </a:rPr>
              <a:t>NHSGGC, Moving and Handling Team</a:t>
            </a:r>
            <a:r>
              <a:rPr lang="en-GB" altLang="en-US" sz="2400" dirty="0" smtClean="0">
                <a:solidFill>
                  <a:srgbClr val="6B6BCF"/>
                </a:solidFill>
              </a:rPr>
              <a:t> 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endParaRPr lang="en-GB" altLang="en-US" sz="24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55826" y="6634877"/>
            <a:ext cx="39709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000" dirty="0">
                <a:solidFill>
                  <a:schemeClr val="tx1"/>
                </a:solidFill>
              </a:rPr>
              <a:t>NHS GGC, </a:t>
            </a:r>
            <a:r>
              <a:rPr lang="en-GB" altLang="en-US" sz="1000" dirty="0" smtClean="0">
                <a:solidFill>
                  <a:schemeClr val="tx1"/>
                </a:solidFill>
              </a:rPr>
              <a:t>Statutory </a:t>
            </a:r>
            <a:r>
              <a:rPr lang="en-GB" altLang="en-US" sz="1000" dirty="0">
                <a:solidFill>
                  <a:schemeClr val="tx1"/>
                </a:solidFill>
              </a:rPr>
              <a:t>and Mandatory Training Program, </a:t>
            </a:r>
            <a:r>
              <a:rPr lang="en-GB" altLang="en-US" sz="1000" dirty="0" smtClean="0">
                <a:solidFill>
                  <a:schemeClr val="tx1"/>
                </a:solidFill>
              </a:rPr>
              <a:t>2020 (V5)</a:t>
            </a:r>
            <a:endParaRPr lang="en-GB" altLang="en-US" sz="1000" dirty="0">
              <a:solidFill>
                <a:schemeClr val="tx1"/>
              </a:solidFill>
            </a:endParaRPr>
          </a:p>
        </p:txBody>
      </p:sp>
      <p:pic>
        <p:nvPicPr>
          <p:cNvPr id="2053" name="Picture 4" descr="NHSGG&amp;C*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76213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deliver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62688"/>
            <a:ext cx="21605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7993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defTabSz="7620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800">
              <a:solidFill>
                <a:schemeClr val="accent2"/>
              </a:solidFill>
            </a:endParaRPr>
          </a:p>
        </p:txBody>
      </p:sp>
      <p:sp>
        <p:nvSpPr>
          <p:cNvPr id="46252" name="Text Box 172"/>
          <p:cNvSpPr txBox="1">
            <a:spLocks noChangeArrowheads="1"/>
          </p:cNvSpPr>
          <p:nvPr/>
        </p:nvSpPr>
        <p:spPr bwMode="auto">
          <a:xfrm>
            <a:off x="539750" y="1341438"/>
            <a:ext cx="8353425" cy="4570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Framework –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TILEO</a:t>
            </a:r>
            <a:endParaRPr lang="en-US" sz="2000" b="1">
              <a:solidFill>
                <a:srgbClr val="FF0000"/>
              </a:solidFill>
              <a:latin typeface="Arial" charset="0"/>
            </a:endParaRPr>
          </a:p>
          <a:p>
            <a:pPr defTabSz="762000">
              <a:lnSpc>
                <a:spcPct val="40000"/>
              </a:lnSpc>
              <a:spcBef>
                <a:spcPct val="50000"/>
              </a:spcBef>
              <a:defRPr/>
            </a:pPr>
            <a:endParaRPr lang="en-US" sz="2000" b="1">
              <a:solidFill>
                <a:srgbClr val="FF0000"/>
              </a:solidFill>
              <a:latin typeface="Arial" charset="0"/>
            </a:endParaRPr>
          </a:p>
          <a:p>
            <a:pPr defTabSz="762000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ask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		- does it need to be done, </a:t>
            </a:r>
            <a:r>
              <a:rPr lang="en-GB" sz="1800">
                <a:solidFill>
                  <a:schemeClr val="accent2"/>
                </a:solidFill>
                <a:latin typeface="Arial" charset="0"/>
              </a:rPr>
              <a:t>do you need equipment to help?</a:t>
            </a:r>
          </a:p>
          <a:p>
            <a:pPr defTabSz="762000">
              <a:lnSpc>
                <a:spcPct val="40000"/>
              </a:lnSpc>
              <a:spcBef>
                <a:spcPct val="50000"/>
              </a:spcBef>
              <a:defRPr/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		- is the task repetitive or sustained?</a:t>
            </a:r>
          </a:p>
          <a:p>
            <a:pPr defTabSz="762000">
              <a:lnSpc>
                <a:spcPct val="40000"/>
              </a:lnSpc>
              <a:spcBef>
                <a:spcPct val="50000"/>
              </a:spcBef>
              <a:defRPr/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		- How far do you have to go, does everyone know what to do?</a:t>
            </a:r>
          </a:p>
          <a:p>
            <a:pPr defTabSz="762000">
              <a:lnSpc>
                <a:spcPct val="0"/>
              </a:lnSpc>
              <a:spcBef>
                <a:spcPct val="50000"/>
              </a:spcBef>
              <a:defRPr/>
            </a:pPr>
            <a:endParaRPr lang="en-GB" sz="1800">
              <a:solidFill>
                <a:schemeClr val="accent2"/>
              </a:solidFill>
              <a:latin typeface="Arial" charset="0"/>
            </a:endParaRPr>
          </a:p>
          <a:p>
            <a:pPr defTabSz="762000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ndividual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	- </a:t>
            </a:r>
            <a:r>
              <a:rPr lang="en-GB" sz="1800">
                <a:solidFill>
                  <a:schemeClr val="accent2"/>
                </a:solidFill>
                <a:latin typeface="Arial" charset="0"/>
              </a:rPr>
              <a:t>how familiar are you with the equipment / task?</a:t>
            </a:r>
          </a:p>
          <a:p>
            <a:pPr marL="571500" lvl="1" algn="just" defTabSz="7620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		- are you fit for the task?</a:t>
            </a:r>
            <a:endParaRPr lang="en-GB" sz="2400">
              <a:solidFill>
                <a:schemeClr val="accent2"/>
              </a:solidFill>
              <a:latin typeface="Arial" charset="0"/>
            </a:endParaRPr>
          </a:p>
          <a:p>
            <a:pPr marL="571500" lvl="1" algn="just" defTabSz="762000">
              <a:lnSpc>
                <a:spcPct val="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>
              <a:solidFill>
                <a:schemeClr val="accent2"/>
              </a:solidFill>
              <a:latin typeface="Arial" charset="0"/>
            </a:endParaRPr>
          </a:p>
          <a:p>
            <a:pPr defTabSz="76200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oad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		- </a:t>
            </a:r>
            <a:r>
              <a:rPr lang="en-GB" sz="1800">
                <a:solidFill>
                  <a:schemeClr val="accent2"/>
                </a:solidFill>
                <a:latin typeface="Arial" charset="0"/>
              </a:rPr>
              <a:t>how heavy / stable / awkward is the load, do you need help?</a:t>
            </a:r>
          </a:p>
          <a:p>
            <a:pPr defTabSz="762000">
              <a:lnSpc>
                <a:spcPct val="10000"/>
              </a:lnSpc>
              <a:spcBef>
                <a:spcPct val="50000"/>
              </a:spcBef>
              <a:defRPr/>
            </a:pPr>
            <a:endParaRPr lang="en-GB" sz="1800">
              <a:solidFill>
                <a:schemeClr val="accent2"/>
              </a:solidFill>
              <a:latin typeface="Arial" charset="0"/>
            </a:endParaRPr>
          </a:p>
          <a:p>
            <a:pPr defTabSz="7620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nvironment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	- </a:t>
            </a:r>
            <a:r>
              <a:rPr lang="en-GB" sz="1800">
                <a:solidFill>
                  <a:schemeClr val="accent2"/>
                </a:solidFill>
                <a:latin typeface="Arial" charset="0"/>
              </a:rPr>
              <a:t>is there enough room, what is the lighting / flooring like?</a:t>
            </a:r>
          </a:p>
          <a:p>
            <a:pPr defTabSz="7620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		- is the weather a factor?</a:t>
            </a:r>
          </a:p>
          <a:p>
            <a:pPr defTabSz="762000">
              <a:spcBef>
                <a:spcPct val="0"/>
              </a:spcBef>
              <a:defRPr/>
            </a:pPr>
            <a:endParaRPr lang="en-GB" sz="1100">
              <a:solidFill>
                <a:schemeClr val="accent2"/>
              </a:solidFill>
              <a:latin typeface="Arial" charset="0"/>
            </a:endParaRPr>
          </a:p>
          <a:p>
            <a:pPr defTabSz="762000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ther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		- do I have the right clothing</a:t>
            </a:r>
            <a:r>
              <a:rPr lang="en-GB" sz="1800">
                <a:solidFill>
                  <a:schemeClr val="accent2"/>
                </a:solidFill>
                <a:latin typeface="Arial" charset="0"/>
              </a:rPr>
              <a:t>?</a:t>
            </a:r>
          </a:p>
          <a:p>
            <a:pPr defTabSz="762000"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		- are there any psychological factors to consider?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260350"/>
            <a:ext cx="8208963" cy="649288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 Risk Assessment Considerations</a:t>
            </a:r>
            <a:endParaRPr lang="en-US" sz="32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6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6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2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2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62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5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649288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accent2"/>
                </a:solidFill>
              </a:rPr>
              <a:t>Overview</a:t>
            </a:r>
            <a:endParaRPr lang="en-US" sz="3200" smtClean="0">
              <a:solidFill>
                <a:schemeClr val="accent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8032750" cy="4824412"/>
          </a:xfrm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 smtClean="0">
                <a:solidFill>
                  <a:schemeClr val="accent1"/>
                </a:solidFill>
              </a:rPr>
              <a:t>Legislation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 smtClean="0">
                <a:solidFill>
                  <a:schemeClr val="accent2"/>
                </a:solidFill>
              </a:rPr>
              <a:t>Movement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 smtClean="0">
                <a:solidFill>
                  <a:schemeClr val="accent1"/>
                </a:solidFill>
              </a:rPr>
              <a:t>Handling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5175" y="1135063"/>
            <a:ext cx="7640639" cy="4953000"/>
            <a:chOff x="471" y="709"/>
            <a:chExt cx="4813" cy="3120"/>
          </a:xfrm>
          <a:solidFill>
            <a:srgbClr val="A9D410"/>
          </a:solidFill>
        </p:grpSpPr>
        <p:sp>
          <p:nvSpPr>
            <p:cNvPr id="21508" name="Rectangle 20"/>
            <p:cNvSpPr>
              <a:spLocks noChangeArrowheads="1"/>
            </p:cNvSpPr>
            <p:nvPr/>
          </p:nvSpPr>
          <p:spPr bwMode="auto">
            <a:xfrm>
              <a:off x="3243" y="709"/>
              <a:ext cx="2041" cy="3120"/>
            </a:xfrm>
            <a:prstGeom prst="rect">
              <a:avLst/>
            </a:prstGeom>
            <a:grpFill/>
            <a:ln w="12700">
              <a:solidFill>
                <a:srgbClr val="0033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GB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09" name="Line 22"/>
            <p:cNvSpPr>
              <a:spLocks noChangeShapeType="1"/>
            </p:cNvSpPr>
            <p:nvPr/>
          </p:nvSpPr>
          <p:spPr bwMode="auto">
            <a:xfrm flipH="1">
              <a:off x="4071" y="1525"/>
              <a:ext cx="48" cy="432"/>
            </a:xfrm>
            <a:prstGeom prst="lin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10" name="Line 23"/>
            <p:cNvSpPr>
              <a:spLocks noChangeShapeType="1"/>
            </p:cNvSpPr>
            <p:nvPr/>
          </p:nvSpPr>
          <p:spPr bwMode="auto">
            <a:xfrm flipH="1">
              <a:off x="3975" y="1957"/>
              <a:ext cx="96" cy="336"/>
            </a:xfrm>
            <a:prstGeom prst="lin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11" name="Line 26"/>
            <p:cNvSpPr>
              <a:spLocks noChangeShapeType="1"/>
            </p:cNvSpPr>
            <p:nvPr/>
          </p:nvSpPr>
          <p:spPr bwMode="auto">
            <a:xfrm>
              <a:off x="4060" y="3339"/>
              <a:ext cx="272" cy="0"/>
            </a:xfrm>
            <a:prstGeom prst="lin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12" name="Line 27"/>
            <p:cNvSpPr>
              <a:spLocks noChangeShapeType="1"/>
            </p:cNvSpPr>
            <p:nvPr/>
          </p:nvSpPr>
          <p:spPr bwMode="auto">
            <a:xfrm flipH="1" flipV="1">
              <a:off x="4119" y="2821"/>
              <a:ext cx="192" cy="528"/>
            </a:xfrm>
            <a:prstGeom prst="lin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13" name="Line 34"/>
            <p:cNvSpPr>
              <a:spLocks noChangeShapeType="1"/>
            </p:cNvSpPr>
            <p:nvPr/>
          </p:nvSpPr>
          <p:spPr bwMode="auto">
            <a:xfrm flipV="1">
              <a:off x="4119" y="2197"/>
              <a:ext cx="144" cy="624"/>
            </a:xfrm>
            <a:prstGeom prst="lin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14" name="Freeform 35"/>
            <p:cNvSpPr>
              <a:spLocks/>
            </p:cNvSpPr>
            <p:nvPr/>
          </p:nvSpPr>
          <p:spPr bwMode="auto">
            <a:xfrm rot="395208">
              <a:off x="4119" y="1189"/>
              <a:ext cx="241" cy="1080"/>
            </a:xfrm>
            <a:custGeom>
              <a:avLst/>
              <a:gdLst>
                <a:gd name="T0" fmla="*/ 0 w 529"/>
                <a:gd name="T1" fmla="*/ 0 h 1032"/>
                <a:gd name="T2" fmla="*/ 0 w 529"/>
                <a:gd name="T3" fmla="*/ 155 h 1032"/>
                <a:gd name="T4" fmla="*/ 0 w 529"/>
                <a:gd name="T5" fmla="*/ 184 h 1032"/>
                <a:gd name="T6" fmla="*/ 0 w 529"/>
                <a:gd name="T7" fmla="*/ 237 h 1032"/>
                <a:gd name="T8" fmla="*/ 0 w 529"/>
                <a:gd name="T9" fmla="*/ 426 h 1032"/>
                <a:gd name="T10" fmla="*/ 0 w 529"/>
                <a:gd name="T11" fmla="*/ 485 h 1032"/>
                <a:gd name="T12" fmla="*/ 0 w 529"/>
                <a:gd name="T13" fmla="*/ 518 h 1032"/>
                <a:gd name="T14" fmla="*/ 0 w 529"/>
                <a:gd name="T15" fmla="*/ 592 h 1032"/>
                <a:gd name="T16" fmla="*/ 0 w 529"/>
                <a:gd name="T17" fmla="*/ 703 h 1032"/>
                <a:gd name="T18" fmla="*/ 1 w 529"/>
                <a:gd name="T19" fmla="*/ 794 h 1032"/>
                <a:gd name="T20" fmla="*/ 1 w 529"/>
                <a:gd name="T21" fmla="*/ 909 h 1032"/>
                <a:gd name="T22" fmla="*/ 1 w 529"/>
                <a:gd name="T23" fmla="*/ 955 h 1032"/>
                <a:gd name="T24" fmla="*/ 1 w 529"/>
                <a:gd name="T25" fmla="*/ 1030 h 1032"/>
                <a:gd name="T26" fmla="*/ 1 w 529"/>
                <a:gd name="T27" fmla="*/ 1101 h 1032"/>
                <a:gd name="T28" fmla="*/ 1 w 529"/>
                <a:gd name="T29" fmla="*/ 1218 h 1032"/>
                <a:gd name="T30" fmla="*/ 1 w 529"/>
                <a:gd name="T31" fmla="*/ 1348 h 1032"/>
                <a:gd name="T32" fmla="*/ 1 w 529"/>
                <a:gd name="T33" fmla="*/ 1485 h 10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9"/>
                <a:gd name="T52" fmla="*/ 0 h 1032"/>
                <a:gd name="T53" fmla="*/ 529 w 529"/>
                <a:gd name="T54" fmla="*/ 1032 h 10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9" h="1032">
                  <a:moveTo>
                    <a:pt x="4" y="0"/>
                  </a:moveTo>
                  <a:cubicBezTo>
                    <a:pt x="0" y="57"/>
                    <a:pt x="18" y="58"/>
                    <a:pt x="25" y="108"/>
                  </a:cubicBezTo>
                  <a:cubicBezTo>
                    <a:pt x="29" y="129"/>
                    <a:pt x="32" y="119"/>
                    <a:pt x="36" y="128"/>
                  </a:cubicBezTo>
                  <a:cubicBezTo>
                    <a:pt x="40" y="137"/>
                    <a:pt x="27" y="136"/>
                    <a:pt x="48" y="164"/>
                  </a:cubicBezTo>
                  <a:cubicBezTo>
                    <a:pt x="69" y="192"/>
                    <a:pt x="134" y="267"/>
                    <a:pt x="160" y="296"/>
                  </a:cubicBezTo>
                  <a:cubicBezTo>
                    <a:pt x="170" y="303"/>
                    <a:pt x="197" y="326"/>
                    <a:pt x="204" y="336"/>
                  </a:cubicBezTo>
                  <a:cubicBezTo>
                    <a:pt x="208" y="342"/>
                    <a:pt x="227" y="355"/>
                    <a:pt x="232" y="360"/>
                  </a:cubicBezTo>
                  <a:cubicBezTo>
                    <a:pt x="245" y="372"/>
                    <a:pt x="271" y="401"/>
                    <a:pt x="284" y="412"/>
                  </a:cubicBezTo>
                  <a:cubicBezTo>
                    <a:pt x="318" y="441"/>
                    <a:pt x="319" y="458"/>
                    <a:pt x="352" y="488"/>
                  </a:cubicBezTo>
                  <a:cubicBezTo>
                    <a:pt x="364" y="512"/>
                    <a:pt x="382" y="536"/>
                    <a:pt x="400" y="552"/>
                  </a:cubicBezTo>
                  <a:cubicBezTo>
                    <a:pt x="408" y="585"/>
                    <a:pt x="434" y="607"/>
                    <a:pt x="452" y="632"/>
                  </a:cubicBezTo>
                  <a:cubicBezTo>
                    <a:pt x="457" y="654"/>
                    <a:pt x="458" y="641"/>
                    <a:pt x="464" y="664"/>
                  </a:cubicBezTo>
                  <a:cubicBezTo>
                    <a:pt x="480" y="680"/>
                    <a:pt x="482" y="699"/>
                    <a:pt x="488" y="716"/>
                  </a:cubicBezTo>
                  <a:cubicBezTo>
                    <a:pt x="494" y="733"/>
                    <a:pt x="495" y="742"/>
                    <a:pt x="500" y="764"/>
                  </a:cubicBezTo>
                  <a:cubicBezTo>
                    <a:pt x="504" y="786"/>
                    <a:pt x="515" y="819"/>
                    <a:pt x="520" y="848"/>
                  </a:cubicBezTo>
                  <a:cubicBezTo>
                    <a:pt x="525" y="877"/>
                    <a:pt x="527" y="905"/>
                    <a:pt x="528" y="936"/>
                  </a:cubicBezTo>
                  <a:cubicBezTo>
                    <a:pt x="529" y="967"/>
                    <a:pt x="528" y="1012"/>
                    <a:pt x="528" y="1032"/>
                  </a:cubicBezTo>
                </a:path>
              </a:pathLst>
            </a:cu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GB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15" name="Oval 36"/>
            <p:cNvSpPr>
              <a:spLocks noChangeArrowheads="1"/>
            </p:cNvSpPr>
            <p:nvPr/>
          </p:nvSpPr>
          <p:spPr bwMode="auto">
            <a:xfrm rot="5400000">
              <a:off x="3943" y="825"/>
              <a:ext cx="381" cy="239"/>
            </a:xfrm>
            <a:prstGeom prst="ellips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GB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16" name="Line 39"/>
            <p:cNvSpPr>
              <a:spLocks noChangeShapeType="1"/>
            </p:cNvSpPr>
            <p:nvPr/>
          </p:nvSpPr>
          <p:spPr bwMode="auto">
            <a:xfrm>
              <a:off x="4195" y="799"/>
              <a:ext cx="0" cy="264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prstDash val="lgDashDot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17" name="Line 41"/>
            <p:cNvSpPr>
              <a:spLocks noChangeShapeType="1"/>
            </p:cNvSpPr>
            <p:nvPr/>
          </p:nvSpPr>
          <p:spPr bwMode="auto">
            <a:xfrm>
              <a:off x="3831" y="805"/>
              <a:ext cx="0" cy="192"/>
            </a:xfrm>
            <a:prstGeom prst="line">
              <a:avLst/>
            </a:prstGeom>
            <a:grpFill/>
            <a:ln w="12700">
              <a:solidFill>
                <a:srgbClr val="00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18" name="Text Box 43"/>
            <p:cNvSpPr txBox="1">
              <a:spLocks noChangeArrowheads="1"/>
            </p:cNvSpPr>
            <p:nvPr/>
          </p:nvSpPr>
          <p:spPr bwMode="auto">
            <a:xfrm>
              <a:off x="4260" y="1045"/>
              <a:ext cx="1024" cy="21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ＭＳ Ｐゴシック" pitchFamily="-108" charset="-128"/>
                  <a:cs typeface="ＭＳ Ｐゴシック" pitchFamily="-108" charset="-128"/>
                </a:rPr>
                <a:t>Line of Gravity</a:t>
              </a:r>
              <a:endParaRPr lang="en-US" sz="800" b="1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19" name="Text Box 45"/>
            <p:cNvSpPr txBox="1">
              <a:spLocks noChangeArrowheads="1"/>
            </p:cNvSpPr>
            <p:nvPr/>
          </p:nvSpPr>
          <p:spPr bwMode="auto">
            <a:xfrm>
              <a:off x="3379" y="3521"/>
              <a:ext cx="1769" cy="220"/>
            </a:xfrm>
            <a:prstGeom prst="rect">
              <a:avLst/>
            </a:prstGeom>
            <a:grpFill/>
            <a:ln w="12700">
              <a:solidFill>
                <a:srgbClr val="0033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  <a:defRPr/>
              </a:pPr>
              <a:r>
                <a:rPr lang="en-US" sz="1600">
                  <a:latin typeface="Times New Roman" charset="0"/>
                  <a:ea typeface="ＭＳ Ｐゴシック" pitchFamily="-108" charset="-128"/>
                  <a:cs typeface="ＭＳ Ｐゴシック" pitchFamily="-108" charset="-128"/>
                </a:rPr>
                <a:t>Efficient Movement - Balanced</a:t>
              </a:r>
            </a:p>
          </p:txBody>
        </p:sp>
        <p:sp>
          <p:nvSpPr>
            <p:cNvPr id="21520" name="Rectangle 37"/>
            <p:cNvSpPr>
              <a:spLocks noChangeArrowheads="1"/>
            </p:cNvSpPr>
            <p:nvPr/>
          </p:nvSpPr>
          <p:spPr bwMode="auto">
            <a:xfrm>
              <a:off x="471" y="709"/>
              <a:ext cx="2256" cy="3120"/>
            </a:xfrm>
            <a:prstGeom prst="rect">
              <a:avLst/>
            </a:prstGeom>
            <a:grpFill/>
            <a:ln w="12700">
              <a:solidFill>
                <a:srgbClr val="0033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GB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21" name="Line 5"/>
            <p:cNvSpPr>
              <a:spLocks noChangeShapeType="1"/>
            </p:cNvSpPr>
            <p:nvPr/>
          </p:nvSpPr>
          <p:spPr bwMode="auto">
            <a:xfrm flipV="1">
              <a:off x="1719" y="3397"/>
              <a:ext cx="192" cy="0"/>
            </a:xfrm>
            <a:prstGeom prst="lin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22" name="Line 6"/>
            <p:cNvSpPr>
              <a:spLocks noChangeShapeType="1"/>
            </p:cNvSpPr>
            <p:nvPr/>
          </p:nvSpPr>
          <p:spPr bwMode="auto">
            <a:xfrm flipV="1">
              <a:off x="1911" y="2245"/>
              <a:ext cx="0" cy="1152"/>
            </a:xfrm>
            <a:prstGeom prst="lin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23" name="Oval 9"/>
            <p:cNvSpPr>
              <a:spLocks noChangeArrowheads="1"/>
            </p:cNvSpPr>
            <p:nvPr/>
          </p:nvSpPr>
          <p:spPr bwMode="auto">
            <a:xfrm rot="2141268">
              <a:off x="903" y="1141"/>
              <a:ext cx="384" cy="240"/>
            </a:xfrm>
            <a:prstGeom prst="ellips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GB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 flipH="1">
              <a:off x="1383" y="1621"/>
              <a:ext cx="144" cy="384"/>
            </a:xfrm>
            <a:prstGeom prst="lin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25" name="Line 11"/>
            <p:cNvSpPr>
              <a:spLocks noChangeShapeType="1"/>
            </p:cNvSpPr>
            <p:nvPr/>
          </p:nvSpPr>
          <p:spPr bwMode="auto">
            <a:xfrm flipH="1">
              <a:off x="1143" y="2005"/>
              <a:ext cx="240" cy="336"/>
            </a:xfrm>
            <a:prstGeom prst="line">
              <a:avLst/>
            </a:pr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26" name="Arc 15"/>
            <p:cNvSpPr>
              <a:spLocks/>
            </p:cNvSpPr>
            <p:nvPr/>
          </p:nvSpPr>
          <p:spPr bwMode="auto">
            <a:xfrm>
              <a:off x="1239" y="1288"/>
              <a:ext cx="816" cy="1012"/>
            </a:xfrm>
            <a:custGeom>
              <a:avLst/>
              <a:gdLst>
                <a:gd name="T0" fmla="*/ 0 w 21600"/>
                <a:gd name="T1" fmla="*/ 0 h 22953"/>
                <a:gd name="T2" fmla="*/ 0 w 21600"/>
                <a:gd name="T3" fmla="*/ 0 h 22953"/>
                <a:gd name="T4" fmla="*/ 0 w 21600"/>
                <a:gd name="T5" fmla="*/ 0 h 229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953"/>
                <a:gd name="T11" fmla="*/ 21600 w 21600"/>
                <a:gd name="T12" fmla="*/ 22953 h 229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953" fill="none" extrusionOk="0">
                  <a:moveTo>
                    <a:pt x="587" y="-1"/>
                  </a:moveTo>
                  <a:cubicBezTo>
                    <a:pt x="12283" y="317"/>
                    <a:pt x="21600" y="9891"/>
                    <a:pt x="21600" y="21592"/>
                  </a:cubicBezTo>
                  <a:cubicBezTo>
                    <a:pt x="21600" y="22046"/>
                    <a:pt x="21585" y="22499"/>
                    <a:pt x="21557" y="22953"/>
                  </a:cubicBezTo>
                </a:path>
                <a:path w="21600" h="22953" stroke="0" extrusionOk="0">
                  <a:moveTo>
                    <a:pt x="587" y="-1"/>
                  </a:moveTo>
                  <a:cubicBezTo>
                    <a:pt x="12283" y="317"/>
                    <a:pt x="21600" y="9891"/>
                    <a:pt x="21600" y="21592"/>
                  </a:cubicBezTo>
                  <a:cubicBezTo>
                    <a:pt x="21600" y="22046"/>
                    <a:pt x="21585" y="22499"/>
                    <a:pt x="21557" y="22953"/>
                  </a:cubicBezTo>
                  <a:lnTo>
                    <a:pt x="0" y="21592"/>
                  </a:lnTo>
                  <a:close/>
                </a:path>
              </a:pathLst>
            </a:custGeom>
            <a:grpFill/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GB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27" name="Line 19"/>
            <p:cNvSpPr>
              <a:spLocks noChangeShapeType="1"/>
            </p:cNvSpPr>
            <p:nvPr/>
          </p:nvSpPr>
          <p:spPr bwMode="auto">
            <a:xfrm flipH="1">
              <a:off x="1527" y="901"/>
              <a:ext cx="0" cy="249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prstDash val="lgDashDot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sp>
          <p:nvSpPr>
            <p:cNvPr id="21528" name="Text Box 42"/>
            <p:cNvSpPr txBox="1">
              <a:spLocks noChangeArrowheads="1"/>
            </p:cNvSpPr>
            <p:nvPr/>
          </p:nvSpPr>
          <p:spPr bwMode="auto">
            <a:xfrm>
              <a:off x="1565" y="1025"/>
              <a:ext cx="1043" cy="21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ＭＳ Ｐゴシック" pitchFamily="-108" charset="-128"/>
                  <a:cs typeface="ＭＳ Ｐゴシック" pitchFamily="-108" charset="-128"/>
                </a:rPr>
                <a:t>Line of Gravity</a:t>
              </a:r>
            </a:p>
          </p:txBody>
        </p:sp>
        <p:sp>
          <p:nvSpPr>
            <p:cNvPr id="21529" name="Text Box 44"/>
            <p:cNvSpPr txBox="1">
              <a:spLocks noChangeArrowheads="1"/>
            </p:cNvSpPr>
            <p:nvPr/>
          </p:nvSpPr>
          <p:spPr bwMode="auto">
            <a:xfrm>
              <a:off x="615" y="3521"/>
              <a:ext cx="2016" cy="220"/>
            </a:xfrm>
            <a:prstGeom prst="rect">
              <a:avLst/>
            </a:prstGeom>
            <a:grpFill/>
            <a:ln w="12700">
              <a:solidFill>
                <a:srgbClr val="0033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  <a:defRPr/>
              </a:pPr>
              <a:r>
                <a:rPr lang="en-US" sz="1600">
                  <a:latin typeface="Times New Roman" charset="0"/>
                  <a:ea typeface="ＭＳ Ｐゴシック" pitchFamily="-108" charset="-128"/>
                  <a:cs typeface="ＭＳ Ｐゴシック" pitchFamily="-108" charset="-128"/>
                </a:rPr>
                <a:t>Inefficient Movement - Unbalanced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539750" y="258763"/>
            <a:ext cx="8208963" cy="649287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Inefficient vs. efficient movement</a:t>
            </a:r>
            <a:endParaRPr lang="en-US" sz="32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260350"/>
            <a:ext cx="8208963" cy="649288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Efficient Movement Pattern </a:t>
            </a:r>
            <a:endParaRPr lang="en-US" sz="32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title"/>
          </p:nvPr>
        </p:nvSpPr>
        <p:spPr>
          <a:xfrm flipV="1">
            <a:off x="685800" y="-531813"/>
            <a:ext cx="4606925" cy="73025"/>
          </a:xfrm>
        </p:spPr>
        <p:txBody>
          <a:bodyPr/>
          <a:lstStyle/>
          <a:p>
            <a:endParaRPr lang="en-GB" altLang="en-US" sz="3800" smtClean="0"/>
          </a:p>
        </p:txBody>
      </p:sp>
      <p:sp>
        <p:nvSpPr>
          <p:cNvPr id="14340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49263" y="1844675"/>
            <a:ext cx="4483100" cy="42513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smtClean="0">
                <a:solidFill>
                  <a:srgbClr val="0070C0"/>
                </a:solidFill>
              </a:rPr>
              <a:t>Get </a:t>
            </a:r>
            <a:r>
              <a:rPr lang="en-US" altLang="en-US" sz="2000" b="1" smtClean="0">
                <a:solidFill>
                  <a:srgbClr val="0070C0"/>
                </a:solidFill>
              </a:rPr>
              <a:t>close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smtClean="0">
                <a:solidFill>
                  <a:srgbClr val="0070C0"/>
                </a:solidFill>
              </a:rPr>
              <a:t>Get in on an </a:t>
            </a:r>
            <a:r>
              <a:rPr lang="en-US" altLang="en-US" sz="2000" b="1" smtClean="0">
                <a:solidFill>
                  <a:srgbClr val="0070C0"/>
                </a:solidFill>
              </a:rPr>
              <a:t>angle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smtClean="0">
                <a:solidFill>
                  <a:srgbClr val="0070C0"/>
                </a:solidFill>
              </a:rPr>
              <a:t>Relax your </a:t>
            </a:r>
            <a:r>
              <a:rPr lang="en-US" altLang="en-US" sz="2000" b="1" smtClean="0">
                <a:solidFill>
                  <a:srgbClr val="0070C0"/>
                </a:solidFill>
              </a:rPr>
              <a:t>knees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smtClean="0">
                <a:solidFill>
                  <a:srgbClr val="0070C0"/>
                </a:solidFill>
              </a:rPr>
              <a:t>Off set your </a:t>
            </a:r>
            <a:r>
              <a:rPr lang="en-US" altLang="en-US" sz="2000" b="1" smtClean="0">
                <a:solidFill>
                  <a:srgbClr val="0070C0"/>
                </a:solidFill>
              </a:rPr>
              <a:t>feet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smtClean="0">
                <a:solidFill>
                  <a:srgbClr val="0070C0"/>
                </a:solidFill>
              </a:rPr>
              <a:t>Elevate, relax and allow movement of your </a:t>
            </a:r>
            <a:r>
              <a:rPr lang="en-US" altLang="en-US" sz="2000" b="1" smtClean="0">
                <a:solidFill>
                  <a:srgbClr val="0070C0"/>
                </a:solidFill>
              </a:rPr>
              <a:t>spine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smtClean="0">
                <a:solidFill>
                  <a:srgbClr val="0070C0"/>
                </a:solidFill>
              </a:rPr>
              <a:t>Take an indirect </a:t>
            </a:r>
            <a:r>
              <a:rPr lang="en-US" altLang="en-US" sz="2000" b="1" smtClean="0">
                <a:solidFill>
                  <a:srgbClr val="0070C0"/>
                </a:solidFill>
              </a:rPr>
              <a:t>hold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smtClean="0">
                <a:solidFill>
                  <a:srgbClr val="0070C0"/>
                </a:solidFill>
              </a:rPr>
              <a:t>Lead with the </a:t>
            </a:r>
            <a:r>
              <a:rPr lang="en-US" altLang="en-US" sz="2000" b="1" smtClean="0">
                <a:solidFill>
                  <a:srgbClr val="0070C0"/>
                </a:solidFill>
              </a:rPr>
              <a:t>head</a:t>
            </a:r>
          </a:p>
        </p:txBody>
      </p:sp>
      <p:pic>
        <p:nvPicPr>
          <p:cNvPr id="14341" name="Picture 6" descr="gr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113"/>
            <a:ext cx="3429000" cy="4127500"/>
          </a:xfrm>
          <a:prstGeom prst="rect">
            <a:avLst/>
          </a:prstGeom>
          <a:noFill/>
          <a:ln w="9525">
            <a:solidFill>
              <a:srgbClr val="034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649288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accent2"/>
                </a:solidFill>
              </a:rPr>
              <a:t>Overview</a:t>
            </a:r>
            <a:endParaRPr lang="en-US" sz="3200" smtClean="0">
              <a:solidFill>
                <a:schemeClr val="accent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8032750" cy="4824412"/>
          </a:xfrm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 smtClean="0">
                <a:solidFill>
                  <a:schemeClr val="accent1"/>
                </a:solidFill>
              </a:rPr>
              <a:t>Legislation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 smtClean="0">
                <a:solidFill>
                  <a:schemeClr val="accent1"/>
                </a:solidFill>
              </a:rPr>
              <a:t>Movement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 smtClean="0">
                <a:solidFill>
                  <a:schemeClr val="accent2"/>
                </a:solidFill>
              </a:rPr>
              <a:t>Handling scenarios 1 –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1.  </a:t>
            </a:r>
            <a:r>
              <a:rPr lang="en-GB" altLang="en-US" u="sng" smtClean="0">
                <a:solidFill>
                  <a:schemeClr val="accent2"/>
                </a:solidFill>
              </a:rPr>
              <a:t>Identify the problems</a:t>
            </a:r>
            <a:r>
              <a:rPr lang="en-GB" altLang="en-US" smtClean="0"/>
              <a:t> </a:t>
            </a:r>
          </a:p>
        </p:txBody>
      </p:sp>
      <p:pic>
        <p:nvPicPr>
          <p:cNvPr id="16387" name="Picture 7" descr="DSCF666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28775"/>
            <a:ext cx="6696075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DSCF6666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052513"/>
            <a:ext cx="6913562" cy="4681537"/>
          </a:xfrm>
        </p:spPr>
      </p:pic>
      <p:sp>
        <p:nvSpPr>
          <p:cNvPr id="17411" name="Line 7"/>
          <p:cNvSpPr>
            <a:spLocks noChangeShapeType="1"/>
          </p:cNvSpPr>
          <p:nvPr/>
        </p:nvSpPr>
        <p:spPr bwMode="auto">
          <a:xfrm flipV="1">
            <a:off x="7092950" y="4581525"/>
            <a:ext cx="1150938" cy="431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2" name="Line 8"/>
          <p:cNvSpPr>
            <a:spLocks noChangeShapeType="1"/>
          </p:cNvSpPr>
          <p:nvPr/>
        </p:nvSpPr>
        <p:spPr bwMode="auto">
          <a:xfrm flipV="1">
            <a:off x="6804025" y="4652963"/>
            <a:ext cx="1296988" cy="5762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8172450" y="4652963"/>
            <a:ext cx="792163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Locked</a:t>
            </a:r>
          </a:p>
          <a:p>
            <a:pPr>
              <a:spcBef>
                <a:spcPct val="50000"/>
              </a:spcBef>
            </a:pPr>
            <a:r>
              <a:rPr lang="en-GB" altLang="en-US" b="1"/>
              <a:t>Knees</a:t>
            </a:r>
          </a:p>
        </p:txBody>
      </p:sp>
      <p:sp>
        <p:nvSpPr>
          <p:cNvPr id="17414" name="Line 10"/>
          <p:cNvSpPr>
            <a:spLocks noChangeShapeType="1"/>
          </p:cNvSpPr>
          <p:nvPr/>
        </p:nvSpPr>
        <p:spPr bwMode="auto">
          <a:xfrm flipH="1">
            <a:off x="6948488" y="4868863"/>
            <a:ext cx="1223962" cy="1444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7885113" y="1700213"/>
            <a:ext cx="1008062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Top Heavy</a:t>
            </a:r>
            <a:r>
              <a:rPr lang="en-GB" altLang="en-US" sz="1000"/>
              <a:t> </a:t>
            </a:r>
            <a:endParaRPr lang="en-GB" altLang="en-US" b="1"/>
          </a:p>
        </p:txBody>
      </p:sp>
      <p:sp>
        <p:nvSpPr>
          <p:cNvPr id="17416" name="Line 16"/>
          <p:cNvSpPr>
            <a:spLocks noChangeShapeType="1"/>
          </p:cNvSpPr>
          <p:nvPr/>
        </p:nvSpPr>
        <p:spPr bwMode="auto">
          <a:xfrm flipH="1">
            <a:off x="6877050" y="1844675"/>
            <a:ext cx="1008063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7" name="Line 17"/>
          <p:cNvSpPr>
            <a:spLocks noChangeShapeType="1"/>
          </p:cNvSpPr>
          <p:nvPr/>
        </p:nvSpPr>
        <p:spPr bwMode="auto">
          <a:xfrm flipH="1">
            <a:off x="7308850" y="4941888"/>
            <a:ext cx="863600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8" name="Line 18"/>
          <p:cNvSpPr>
            <a:spLocks noChangeShapeType="1"/>
          </p:cNvSpPr>
          <p:nvPr/>
        </p:nvSpPr>
        <p:spPr bwMode="auto">
          <a:xfrm>
            <a:off x="5651500" y="19891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6300788" y="836613"/>
            <a:ext cx="812800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Tension </a:t>
            </a:r>
          </a:p>
        </p:txBody>
      </p:sp>
      <p:sp>
        <p:nvSpPr>
          <p:cNvPr id="17420" name="Line 20"/>
          <p:cNvSpPr>
            <a:spLocks noChangeShapeType="1"/>
          </p:cNvSpPr>
          <p:nvPr/>
        </p:nvSpPr>
        <p:spPr bwMode="auto">
          <a:xfrm flipH="1">
            <a:off x="5795963" y="1125538"/>
            <a:ext cx="792162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1" name="Text Box 21"/>
          <p:cNvSpPr txBox="1">
            <a:spLocks noChangeArrowheads="1"/>
          </p:cNvSpPr>
          <p:nvPr/>
        </p:nvSpPr>
        <p:spPr bwMode="auto">
          <a:xfrm>
            <a:off x="3851275" y="765175"/>
            <a:ext cx="720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000"/>
          </a:p>
        </p:txBody>
      </p:sp>
      <p:sp>
        <p:nvSpPr>
          <p:cNvPr id="17422" name="Text Box 22"/>
          <p:cNvSpPr txBox="1">
            <a:spLocks noChangeArrowheads="1"/>
          </p:cNvSpPr>
          <p:nvPr/>
        </p:nvSpPr>
        <p:spPr bwMode="auto">
          <a:xfrm>
            <a:off x="3867150" y="754063"/>
            <a:ext cx="1425575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Over stretching</a:t>
            </a:r>
            <a:r>
              <a:rPr lang="en-GB" altLang="en-US" sz="1000"/>
              <a:t> </a:t>
            </a:r>
          </a:p>
        </p:txBody>
      </p:sp>
      <p:sp>
        <p:nvSpPr>
          <p:cNvPr id="17423" name="Line 23"/>
          <p:cNvSpPr>
            <a:spLocks noChangeShapeType="1"/>
          </p:cNvSpPr>
          <p:nvPr/>
        </p:nvSpPr>
        <p:spPr bwMode="auto">
          <a:xfrm flipH="1">
            <a:off x="4140200" y="981075"/>
            <a:ext cx="215900" cy="1871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Solutions</a:t>
            </a:r>
          </a:p>
        </p:txBody>
      </p:sp>
      <p:pic>
        <p:nvPicPr>
          <p:cNvPr id="18435" name="Picture 6" descr="DSCF666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133600"/>
            <a:ext cx="5399087" cy="3598863"/>
          </a:xfrm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6877050" y="3068638"/>
            <a:ext cx="1150938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Up right 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7216775" y="4818063"/>
            <a:ext cx="979488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Soft Knees</a:t>
            </a: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 flipH="1">
            <a:off x="6300788" y="3213100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5795963" y="5013325"/>
            <a:ext cx="13684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4984750" y="1557338"/>
            <a:ext cx="16748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Raise bed height</a:t>
            </a:r>
            <a:r>
              <a:rPr lang="en-GB" altLang="en-US" sz="2400"/>
              <a:t> </a:t>
            </a:r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 flipH="1">
            <a:off x="5148263" y="1989138"/>
            <a:ext cx="21590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2411413" y="1844675"/>
            <a:ext cx="9366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Get Help</a:t>
            </a:r>
            <a:r>
              <a:rPr lang="en-GB" altLang="en-US" sz="2400"/>
              <a:t> </a:t>
            </a:r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2916238" y="2349500"/>
            <a:ext cx="360362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7216775" y="3663950"/>
            <a:ext cx="10969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Keep Close</a:t>
            </a:r>
            <a:r>
              <a:rPr lang="en-GB" altLang="en-US" sz="2400"/>
              <a:t> </a:t>
            </a:r>
          </a:p>
        </p:txBody>
      </p:sp>
      <p:sp>
        <p:nvSpPr>
          <p:cNvPr id="18445" name="Line 17"/>
          <p:cNvSpPr>
            <a:spLocks noChangeShapeType="1"/>
          </p:cNvSpPr>
          <p:nvPr/>
        </p:nvSpPr>
        <p:spPr bwMode="auto">
          <a:xfrm flipH="1">
            <a:off x="5435600" y="3933825"/>
            <a:ext cx="1728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874712"/>
          </a:xfrm>
        </p:spPr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2.  </a:t>
            </a:r>
            <a:r>
              <a:rPr lang="en-GB" altLang="en-US" u="sng" smtClean="0">
                <a:solidFill>
                  <a:schemeClr val="accent2"/>
                </a:solidFill>
              </a:rPr>
              <a:t>Identify the problems</a:t>
            </a:r>
            <a:r>
              <a:rPr lang="en-GB" altLang="en-US" smtClean="0"/>
              <a:t> </a:t>
            </a:r>
          </a:p>
        </p:txBody>
      </p:sp>
      <p:pic>
        <p:nvPicPr>
          <p:cNvPr id="19459" name="Picture 6" descr="Clean bath - top heavy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557338"/>
            <a:ext cx="3359150" cy="5040312"/>
          </a:xfrm>
        </p:spPr>
      </p:pic>
      <p:pic>
        <p:nvPicPr>
          <p:cNvPr id="19460" name="Picture 8" descr="Clean bath - top hea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33591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Clean bath - top hea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33591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lean bath - top hea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81075"/>
            <a:ext cx="3598862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3687763" y="641350"/>
            <a:ext cx="962025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Top Heavy </a:t>
            </a:r>
          </a:p>
        </p:txBody>
      </p:sp>
      <p:sp>
        <p:nvSpPr>
          <p:cNvPr id="20484" name="Line 9"/>
          <p:cNvSpPr>
            <a:spLocks noChangeShapeType="1"/>
          </p:cNvSpPr>
          <p:nvPr/>
        </p:nvSpPr>
        <p:spPr bwMode="auto">
          <a:xfrm>
            <a:off x="3995738" y="908050"/>
            <a:ext cx="215900" cy="1512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1042988" y="2586038"/>
            <a:ext cx="1728787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Increased Tension</a:t>
            </a:r>
          </a:p>
        </p:txBody>
      </p:sp>
      <p:sp>
        <p:nvSpPr>
          <p:cNvPr id="20486" name="Line 11"/>
          <p:cNvSpPr>
            <a:spLocks noChangeShapeType="1"/>
          </p:cNvSpPr>
          <p:nvPr/>
        </p:nvSpPr>
        <p:spPr bwMode="auto">
          <a:xfrm>
            <a:off x="2843213" y="2781300"/>
            <a:ext cx="576262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1258888" y="4724400"/>
            <a:ext cx="1179512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Locked Knees</a:t>
            </a:r>
          </a:p>
        </p:txBody>
      </p:sp>
      <p:sp>
        <p:nvSpPr>
          <p:cNvPr id="20488" name="Line 13"/>
          <p:cNvSpPr>
            <a:spLocks noChangeShapeType="1"/>
          </p:cNvSpPr>
          <p:nvPr/>
        </p:nvSpPr>
        <p:spPr bwMode="auto">
          <a:xfrm>
            <a:off x="2411413" y="4868863"/>
            <a:ext cx="1081087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6496050" y="3233738"/>
            <a:ext cx="1189038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>
                <a:solidFill>
                  <a:schemeClr val="accent2"/>
                </a:solidFill>
              </a:rPr>
              <a:t>Spine Rotated </a:t>
            </a:r>
          </a:p>
        </p:txBody>
      </p: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1987550" y="6323013"/>
            <a:ext cx="2368550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Unbalanced, weight all on heels </a:t>
            </a:r>
          </a:p>
        </p:txBody>
      </p:sp>
      <p:sp>
        <p:nvSpPr>
          <p:cNvPr id="20491" name="Line 18"/>
          <p:cNvSpPr>
            <a:spLocks noChangeShapeType="1"/>
          </p:cNvSpPr>
          <p:nvPr/>
        </p:nvSpPr>
        <p:spPr bwMode="auto">
          <a:xfrm flipH="1" flipV="1">
            <a:off x="4140200" y="5949950"/>
            <a:ext cx="0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2" name="Line 19"/>
          <p:cNvSpPr>
            <a:spLocks noChangeShapeType="1"/>
          </p:cNvSpPr>
          <p:nvPr/>
        </p:nvSpPr>
        <p:spPr bwMode="auto">
          <a:xfrm flipH="1" flipV="1">
            <a:off x="4427538" y="2636838"/>
            <a:ext cx="2016125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251325"/>
          </a:xfrm>
        </p:spPr>
        <p:txBody>
          <a:bodyPr/>
          <a:lstStyle/>
          <a:p>
            <a:pPr>
              <a:lnSpc>
                <a:spcPct val="240000"/>
              </a:lnSpc>
              <a:buFontTx/>
              <a:buNone/>
            </a:pPr>
            <a:r>
              <a:rPr lang="en-GB" altLang="en-US" sz="2400" b="1" smtClean="0">
                <a:solidFill>
                  <a:srgbClr val="000099"/>
                </a:solidFill>
              </a:rPr>
              <a:t>Overview</a:t>
            </a:r>
          </a:p>
          <a:p>
            <a:pPr>
              <a:lnSpc>
                <a:spcPct val="240000"/>
              </a:lnSpc>
            </a:pPr>
            <a:r>
              <a:rPr lang="en-GB" altLang="en-US" sz="2400" smtClean="0">
                <a:solidFill>
                  <a:srgbClr val="000099"/>
                </a:solidFill>
              </a:rPr>
              <a:t>Meet the team</a:t>
            </a:r>
          </a:p>
          <a:p>
            <a:pPr>
              <a:lnSpc>
                <a:spcPct val="240000"/>
              </a:lnSpc>
            </a:pPr>
            <a:r>
              <a:rPr lang="en-GB" altLang="en-US" sz="2400" smtClean="0">
                <a:solidFill>
                  <a:srgbClr val="000099"/>
                </a:solidFill>
              </a:rPr>
              <a:t>Moving &amp; Handling Education</a:t>
            </a:r>
          </a:p>
          <a:p>
            <a:pPr>
              <a:lnSpc>
                <a:spcPct val="240000"/>
              </a:lnSpc>
            </a:pPr>
            <a:r>
              <a:rPr lang="en-GB" altLang="en-US" sz="2400" smtClean="0">
                <a:solidFill>
                  <a:srgbClr val="000099"/>
                </a:solidFill>
              </a:rPr>
              <a:t>Competency &amp; self assessments</a:t>
            </a:r>
          </a:p>
          <a:p>
            <a:pPr>
              <a:lnSpc>
                <a:spcPct val="240000"/>
              </a:lnSpc>
            </a:pPr>
            <a:endParaRPr lang="en-GB" altLang="en-US" sz="2400" smtClean="0">
              <a:solidFill>
                <a:srgbClr val="000099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649288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accent2"/>
                </a:solidFill>
              </a:rPr>
              <a:t>Moving &amp; Handling in NHSGGC </a:t>
            </a:r>
            <a:endParaRPr lang="en-US" sz="3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Solutions </a:t>
            </a:r>
          </a:p>
        </p:txBody>
      </p:sp>
      <p:pic>
        <p:nvPicPr>
          <p:cNvPr id="21507" name="Picture 6" descr="Clean bath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2833687" cy="4322762"/>
          </a:xfrm>
        </p:spPr>
      </p:pic>
      <p:pic>
        <p:nvPicPr>
          <p:cNvPr id="21508" name="Picture 7" descr="Clean bath - 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29527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771775" y="4868863"/>
            <a:ext cx="1223963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Raise Height</a:t>
            </a:r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flipV="1">
            <a:off x="3492500" y="3860800"/>
            <a:ext cx="0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211638" y="5157788"/>
            <a:ext cx="1223962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Change Angle </a:t>
            </a:r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 flipV="1">
            <a:off x="5292725" y="4437063"/>
            <a:ext cx="358775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6659563" y="5794375"/>
            <a:ext cx="1296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7019925" y="5538788"/>
            <a:ext cx="2125663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Weight even over both feet</a:t>
            </a:r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 flipH="1" flipV="1">
            <a:off x="6588125" y="5589588"/>
            <a:ext cx="43180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3. </a:t>
            </a:r>
            <a:r>
              <a:rPr lang="en-GB" altLang="en-US" u="sng" smtClean="0">
                <a:solidFill>
                  <a:schemeClr val="accent2"/>
                </a:solidFill>
              </a:rPr>
              <a:t>Identify the problems</a:t>
            </a:r>
          </a:p>
        </p:txBody>
      </p:sp>
      <p:pic>
        <p:nvPicPr>
          <p:cNvPr id="22531" name="Picture 8" descr="DSCF667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916113"/>
            <a:ext cx="5689600" cy="3598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DSCF667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484313"/>
            <a:ext cx="5399088" cy="3598862"/>
          </a:xfrm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4140200" y="692150"/>
            <a:ext cx="1655763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Lifting Patient Weight </a:t>
            </a:r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 flipH="1">
            <a:off x="3924300" y="981075"/>
            <a:ext cx="64770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5292725" y="981075"/>
            <a:ext cx="215900" cy="1439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1042988" y="1484313"/>
            <a:ext cx="1225550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Spine Rotated </a:t>
            </a:r>
          </a:p>
        </p:txBody>
      </p:sp>
      <p:sp>
        <p:nvSpPr>
          <p:cNvPr id="23559" name="Line 11"/>
          <p:cNvSpPr>
            <a:spLocks noChangeShapeType="1"/>
          </p:cNvSpPr>
          <p:nvPr/>
        </p:nvSpPr>
        <p:spPr bwMode="auto">
          <a:xfrm flipH="1" flipV="1">
            <a:off x="2411413" y="5013325"/>
            <a:ext cx="792162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7596188" y="3162300"/>
            <a:ext cx="1223962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Spine Rotated </a:t>
            </a:r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 flipH="1" flipV="1">
            <a:off x="6443663" y="3284538"/>
            <a:ext cx="936625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684213" y="476250"/>
            <a:ext cx="187166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Excessive effort causing tension </a:t>
            </a:r>
          </a:p>
        </p:txBody>
      </p:sp>
      <p:sp>
        <p:nvSpPr>
          <p:cNvPr id="23563" name="Line 15"/>
          <p:cNvSpPr>
            <a:spLocks noChangeShapeType="1"/>
          </p:cNvSpPr>
          <p:nvPr/>
        </p:nvSpPr>
        <p:spPr bwMode="auto">
          <a:xfrm>
            <a:off x="2124075" y="908050"/>
            <a:ext cx="790575" cy="1081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4" name="Line 16"/>
          <p:cNvSpPr>
            <a:spLocks noChangeShapeType="1"/>
          </p:cNvSpPr>
          <p:nvPr/>
        </p:nvSpPr>
        <p:spPr bwMode="auto">
          <a:xfrm>
            <a:off x="1835150" y="908050"/>
            <a:ext cx="1800225" cy="2089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>
            <a:off x="2051050" y="1773238"/>
            <a:ext cx="5048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323850" y="5229225"/>
            <a:ext cx="3400425" cy="493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Sliding sheets do not go under patient’s heels</a:t>
            </a:r>
          </a:p>
          <a:p>
            <a:r>
              <a:rPr lang="en-GB" altLang="en-US"/>
              <a:t>causing shearing force.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Solution</a:t>
            </a:r>
            <a:r>
              <a:rPr lang="en-GB" altLang="en-US" smtClean="0"/>
              <a:t> </a:t>
            </a:r>
          </a:p>
        </p:txBody>
      </p:sp>
      <p:pic>
        <p:nvPicPr>
          <p:cNvPr id="24579" name="Picture 7" descr="DSCF8818 (3)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84313"/>
            <a:ext cx="6048375" cy="4032250"/>
          </a:xfrm>
        </p:spPr>
      </p:pic>
      <p:sp>
        <p:nvSpPr>
          <p:cNvPr id="24580" name="Line 9"/>
          <p:cNvSpPr>
            <a:spLocks noChangeShapeType="1"/>
          </p:cNvSpPr>
          <p:nvPr/>
        </p:nvSpPr>
        <p:spPr bwMode="auto">
          <a:xfrm flipH="1" flipV="1">
            <a:off x="6588125" y="3284538"/>
            <a:ext cx="1871663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724525" y="4652963"/>
            <a:ext cx="3308350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Angle of approach to eliminate torsion of spine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179388" y="6308725"/>
            <a:ext cx="4608512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Sliding sheets now under patient’s heels reducing shearing forces</a:t>
            </a:r>
          </a:p>
        </p:txBody>
      </p:sp>
      <p:sp>
        <p:nvSpPr>
          <p:cNvPr id="24583" name="Line 13"/>
          <p:cNvSpPr>
            <a:spLocks noChangeShapeType="1"/>
          </p:cNvSpPr>
          <p:nvPr/>
        </p:nvSpPr>
        <p:spPr bwMode="auto">
          <a:xfrm flipV="1">
            <a:off x="971550" y="4076700"/>
            <a:ext cx="1296988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4" name="Text Box 14"/>
          <p:cNvSpPr txBox="1">
            <a:spLocks noChangeArrowheads="1"/>
          </p:cNvSpPr>
          <p:nvPr/>
        </p:nvSpPr>
        <p:spPr bwMode="auto">
          <a:xfrm>
            <a:off x="179388" y="4941888"/>
            <a:ext cx="1955800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Increase height of bed</a:t>
            </a:r>
          </a:p>
        </p:txBody>
      </p:sp>
      <p:sp>
        <p:nvSpPr>
          <p:cNvPr id="24585" name="Line 15"/>
          <p:cNvSpPr>
            <a:spLocks noChangeShapeType="1"/>
          </p:cNvSpPr>
          <p:nvPr/>
        </p:nvSpPr>
        <p:spPr bwMode="auto">
          <a:xfrm flipV="1">
            <a:off x="2843213" y="5300663"/>
            <a:ext cx="1587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6" name="Line 16"/>
          <p:cNvSpPr>
            <a:spLocks noChangeShapeType="1"/>
          </p:cNvSpPr>
          <p:nvPr/>
        </p:nvSpPr>
        <p:spPr bwMode="auto">
          <a:xfrm flipH="1">
            <a:off x="2627313" y="2133600"/>
            <a:ext cx="1008062" cy="1439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2987675" y="1341438"/>
            <a:ext cx="2087563" cy="7127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Less effort through arms</a:t>
            </a:r>
          </a:p>
          <a:p>
            <a:r>
              <a:rPr lang="en-GB" altLang="en-US"/>
              <a:t>Sliding rather than lifting </a:t>
            </a:r>
          </a:p>
          <a:p>
            <a:r>
              <a:rPr lang="en-GB" altLang="en-US"/>
              <a:t>patient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4.  </a:t>
            </a:r>
            <a:r>
              <a:rPr lang="en-GB" altLang="en-US" u="sng" smtClean="0">
                <a:solidFill>
                  <a:schemeClr val="accent2"/>
                </a:solidFill>
              </a:rPr>
              <a:t>Identify the problems</a:t>
            </a:r>
            <a:r>
              <a:rPr lang="en-GB" altLang="en-US" smtClean="0"/>
              <a:t> </a:t>
            </a:r>
          </a:p>
        </p:txBody>
      </p:sp>
      <p:pic>
        <p:nvPicPr>
          <p:cNvPr id="25603" name="Picture 6" descr="por bad 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844675"/>
            <a:ext cx="2881312" cy="425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por bad 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981075"/>
            <a:ext cx="3086100" cy="5486400"/>
          </a:xfrm>
        </p:spPr>
      </p:pic>
      <p:sp>
        <p:nvSpPr>
          <p:cNvPr id="26627" name="Line 8"/>
          <p:cNvSpPr>
            <a:spLocks noChangeShapeType="1"/>
          </p:cNvSpPr>
          <p:nvPr/>
        </p:nvSpPr>
        <p:spPr bwMode="auto">
          <a:xfrm flipH="1">
            <a:off x="2195513" y="3068638"/>
            <a:ext cx="1368425" cy="647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28" name="Line 10"/>
          <p:cNvSpPr>
            <a:spLocks noChangeShapeType="1"/>
          </p:cNvSpPr>
          <p:nvPr/>
        </p:nvSpPr>
        <p:spPr bwMode="auto">
          <a:xfrm flipV="1">
            <a:off x="2916238" y="3141663"/>
            <a:ext cx="576262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1981200" y="4941888"/>
            <a:ext cx="1511300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Far away from load</a:t>
            </a:r>
          </a:p>
        </p:txBody>
      </p:sp>
      <p:sp>
        <p:nvSpPr>
          <p:cNvPr id="26630" name="Line 15"/>
          <p:cNvSpPr>
            <a:spLocks noChangeShapeType="1"/>
          </p:cNvSpPr>
          <p:nvPr/>
        </p:nvSpPr>
        <p:spPr bwMode="auto">
          <a:xfrm flipV="1">
            <a:off x="1692275" y="2924175"/>
            <a:ext cx="1511300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1" name="Text Box 16"/>
          <p:cNvSpPr txBox="1">
            <a:spLocks noChangeArrowheads="1"/>
          </p:cNvSpPr>
          <p:nvPr/>
        </p:nvSpPr>
        <p:spPr bwMode="auto">
          <a:xfrm>
            <a:off x="323850" y="3789363"/>
            <a:ext cx="1243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26632" name="Text Box 17"/>
          <p:cNvSpPr txBox="1">
            <a:spLocks noChangeArrowheads="1"/>
          </p:cNvSpPr>
          <p:nvPr/>
        </p:nvSpPr>
        <p:spPr bwMode="auto">
          <a:xfrm>
            <a:off x="179388" y="3500438"/>
            <a:ext cx="2592387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Top Heavy posture</a:t>
            </a:r>
          </a:p>
        </p:txBody>
      </p:sp>
      <p:sp>
        <p:nvSpPr>
          <p:cNvPr id="26633" name="Line 22"/>
          <p:cNvSpPr>
            <a:spLocks noChangeShapeType="1"/>
          </p:cNvSpPr>
          <p:nvPr/>
        </p:nvSpPr>
        <p:spPr bwMode="auto">
          <a:xfrm flipH="1">
            <a:off x="5435600" y="3933825"/>
            <a:ext cx="1728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4" name="Text Box 23"/>
          <p:cNvSpPr txBox="1">
            <a:spLocks noChangeArrowheads="1"/>
          </p:cNvSpPr>
          <p:nvPr/>
        </p:nvSpPr>
        <p:spPr bwMode="auto">
          <a:xfrm>
            <a:off x="7216775" y="3789363"/>
            <a:ext cx="1531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26635" name="Text Box 24"/>
          <p:cNvSpPr txBox="1">
            <a:spLocks noChangeArrowheads="1"/>
          </p:cNvSpPr>
          <p:nvPr/>
        </p:nvSpPr>
        <p:spPr bwMode="auto">
          <a:xfrm>
            <a:off x="6804025" y="3789363"/>
            <a:ext cx="2198688" cy="493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Cage overfilled</a:t>
            </a:r>
          </a:p>
          <a:p>
            <a:r>
              <a:rPr lang="en-GB" altLang="en-US"/>
              <a:t>Cannot see route ahead </a:t>
            </a:r>
          </a:p>
        </p:txBody>
      </p:sp>
      <p:sp>
        <p:nvSpPr>
          <p:cNvPr id="26636" name="Text Box 25"/>
          <p:cNvSpPr txBox="1">
            <a:spLocks noChangeArrowheads="1"/>
          </p:cNvSpPr>
          <p:nvPr/>
        </p:nvSpPr>
        <p:spPr bwMode="auto">
          <a:xfrm>
            <a:off x="250825" y="3946525"/>
            <a:ext cx="2879725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Excessive effort through arms to push </a:t>
            </a:r>
          </a:p>
        </p:txBody>
      </p:sp>
      <p:sp>
        <p:nvSpPr>
          <p:cNvPr id="26637" name="Line 26"/>
          <p:cNvSpPr>
            <a:spLocks noChangeShapeType="1"/>
          </p:cNvSpPr>
          <p:nvPr/>
        </p:nvSpPr>
        <p:spPr bwMode="auto">
          <a:xfrm flipH="1">
            <a:off x="5292725" y="2852738"/>
            <a:ext cx="1728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8" name="Text Box 27"/>
          <p:cNvSpPr txBox="1">
            <a:spLocks noChangeArrowheads="1"/>
          </p:cNvSpPr>
          <p:nvPr/>
        </p:nvSpPr>
        <p:spPr bwMode="auto">
          <a:xfrm>
            <a:off x="7000875" y="2728913"/>
            <a:ext cx="1265238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Boxes unsteady</a:t>
            </a:r>
          </a:p>
        </p:txBody>
      </p:sp>
      <p:sp>
        <p:nvSpPr>
          <p:cNvPr id="26639" name="Line 28"/>
          <p:cNvSpPr>
            <a:spLocks noChangeShapeType="1"/>
          </p:cNvSpPr>
          <p:nvPr/>
        </p:nvSpPr>
        <p:spPr bwMode="auto">
          <a:xfrm flipV="1">
            <a:off x="3203575" y="3573463"/>
            <a:ext cx="431800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7" descr="por good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620713"/>
            <a:ext cx="3127375" cy="5559425"/>
          </a:xfrm>
        </p:spPr>
      </p:pic>
      <p:pic>
        <p:nvPicPr>
          <p:cNvPr id="27651" name="Picture 28" descr="POR2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311943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0"/>
          <p:cNvSpPr>
            <a:spLocks noChangeArrowheads="1"/>
          </p:cNvSpPr>
          <p:nvPr/>
        </p:nvSpPr>
        <p:spPr bwMode="auto">
          <a:xfrm>
            <a:off x="3419475" y="11113"/>
            <a:ext cx="2925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4400"/>
              <a:t>Solution</a:t>
            </a:r>
          </a:p>
        </p:txBody>
      </p:sp>
      <p:sp>
        <p:nvSpPr>
          <p:cNvPr id="27653" name="Line 31"/>
          <p:cNvSpPr>
            <a:spLocks noChangeShapeType="1"/>
          </p:cNvSpPr>
          <p:nvPr/>
        </p:nvSpPr>
        <p:spPr bwMode="auto">
          <a:xfrm flipH="1" flipV="1">
            <a:off x="2051050" y="2565400"/>
            <a:ext cx="122555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4" name="Text Box 32"/>
          <p:cNvSpPr txBox="1">
            <a:spLocks noChangeArrowheads="1"/>
          </p:cNvSpPr>
          <p:nvPr/>
        </p:nvSpPr>
        <p:spPr bwMode="auto">
          <a:xfrm>
            <a:off x="3276600" y="2997200"/>
            <a:ext cx="16557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Reduce weight of cage</a:t>
            </a:r>
          </a:p>
        </p:txBody>
      </p:sp>
      <p:sp>
        <p:nvSpPr>
          <p:cNvPr id="27655" name="Line 33"/>
          <p:cNvSpPr>
            <a:spLocks noChangeShapeType="1"/>
          </p:cNvSpPr>
          <p:nvPr/>
        </p:nvSpPr>
        <p:spPr bwMode="auto">
          <a:xfrm flipV="1">
            <a:off x="4356100" y="3284538"/>
            <a:ext cx="1296988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Text Box 34"/>
          <p:cNvSpPr txBox="1">
            <a:spLocks noChangeArrowheads="1"/>
          </p:cNvSpPr>
          <p:nvPr/>
        </p:nvSpPr>
        <p:spPr bwMode="auto">
          <a:xfrm>
            <a:off x="3851275" y="4221163"/>
            <a:ext cx="1533525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Closer to load</a:t>
            </a:r>
          </a:p>
        </p:txBody>
      </p:sp>
      <p:sp>
        <p:nvSpPr>
          <p:cNvPr id="27657" name="Line 35"/>
          <p:cNvSpPr>
            <a:spLocks noChangeShapeType="1"/>
          </p:cNvSpPr>
          <p:nvPr/>
        </p:nvSpPr>
        <p:spPr bwMode="auto">
          <a:xfrm>
            <a:off x="4140200" y="1989138"/>
            <a:ext cx="143986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8" name="Text Box 36"/>
          <p:cNvSpPr txBox="1">
            <a:spLocks noChangeArrowheads="1"/>
          </p:cNvSpPr>
          <p:nvPr/>
        </p:nvSpPr>
        <p:spPr bwMode="auto">
          <a:xfrm>
            <a:off x="3059113" y="1700213"/>
            <a:ext cx="2233612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  Can see route ahead  </a:t>
            </a:r>
          </a:p>
        </p:txBody>
      </p:sp>
      <p:sp>
        <p:nvSpPr>
          <p:cNvPr id="27659" name="Line 37"/>
          <p:cNvSpPr>
            <a:spLocks noChangeShapeType="1"/>
          </p:cNvSpPr>
          <p:nvPr/>
        </p:nvSpPr>
        <p:spPr bwMode="auto">
          <a:xfrm flipV="1">
            <a:off x="4859338" y="4149725"/>
            <a:ext cx="1296987" cy="10080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0" name="Text Box 38"/>
          <p:cNvSpPr txBox="1">
            <a:spLocks noChangeArrowheads="1"/>
          </p:cNvSpPr>
          <p:nvPr/>
        </p:nvSpPr>
        <p:spPr bwMode="auto">
          <a:xfrm>
            <a:off x="3563938" y="5157788"/>
            <a:ext cx="1512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27661" name="Text Box 40"/>
          <p:cNvSpPr txBox="1">
            <a:spLocks noChangeArrowheads="1"/>
          </p:cNvSpPr>
          <p:nvPr/>
        </p:nvSpPr>
        <p:spPr bwMode="auto">
          <a:xfrm>
            <a:off x="3635375" y="5157788"/>
            <a:ext cx="1728788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Boxes more stable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260350"/>
            <a:ext cx="8208963" cy="649288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200">
                <a:solidFill>
                  <a:schemeClr val="accent2"/>
                </a:solidFill>
                <a:latin typeface="Arial" charset="0"/>
              </a:rPr>
              <a:t>5. </a:t>
            </a:r>
            <a:r>
              <a:rPr lang="en-US" sz="3200" u="sng">
                <a:solidFill>
                  <a:schemeClr val="accent2"/>
                </a:solidFill>
                <a:latin typeface="Arial" charset="0"/>
              </a:rPr>
              <a:t>Identify the problems</a:t>
            </a:r>
          </a:p>
        </p:txBody>
      </p:sp>
      <p:pic>
        <p:nvPicPr>
          <p:cNvPr id="28675" name="Picture 7" descr="20140122_1538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190625"/>
            <a:ext cx="6911975" cy="5191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5" descr="20140122_1538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8193088" cy="6153150"/>
          </a:xfrm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580063" y="1773238"/>
            <a:ext cx="18415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476375" y="5157788"/>
            <a:ext cx="140335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No support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692275" y="3644900"/>
            <a:ext cx="103505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Rotated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6516688" y="620713"/>
            <a:ext cx="2087562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Monitor too high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7740650" y="3368675"/>
            <a:ext cx="92075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Clutter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5003800" y="2647950"/>
            <a:ext cx="267335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Stretching to keyboard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5829300" y="4430713"/>
            <a:ext cx="147955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Obstruction</a:t>
            </a:r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5870575" y="6086475"/>
            <a:ext cx="179705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Feet not stable</a:t>
            </a: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2287588" y="2205038"/>
            <a:ext cx="106045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20140122_15425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7993062" cy="6176962"/>
          </a:xfrm>
          <a:noFill/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187450" y="3933825"/>
            <a:ext cx="197485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Back supported 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476375" y="2781300"/>
            <a:ext cx="207645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Tension reduced 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986463" y="6157913"/>
            <a:ext cx="189865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Feet supported 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227763" y="1916113"/>
            <a:ext cx="201295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Monitor lowered 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157913" y="4292600"/>
            <a:ext cx="203835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Keyboard closer 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1076325" y="6157913"/>
            <a:ext cx="255905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Obstruction removed 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1187450" y="4724400"/>
            <a:ext cx="236855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Rotation eliminated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60350"/>
            <a:ext cx="8928100" cy="720725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The </a:t>
            </a:r>
            <a:r>
              <a:rPr lang="en-US" sz="3200" b="1" dirty="0" smtClean="0">
                <a:solidFill>
                  <a:schemeClr val="accent2"/>
                </a:solidFill>
              </a:rPr>
              <a:t>Moving </a:t>
            </a:r>
            <a:r>
              <a:rPr lang="en-US" sz="3200" b="1" dirty="0" smtClean="0">
                <a:solidFill>
                  <a:schemeClr val="accent2"/>
                </a:solidFill>
              </a:rPr>
              <a:t>&amp; Handling Team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grpSp>
        <p:nvGrpSpPr>
          <p:cNvPr id="4099" name="Group 126"/>
          <p:cNvGrpSpPr>
            <a:grpSpLocks/>
          </p:cNvGrpSpPr>
          <p:nvPr/>
        </p:nvGrpSpPr>
        <p:grpSpPr bwMode="auto">
          <a:xfrm>
            <a:off x="1835696" y="1772245"/>
            <a:ext cx="6530975" cy="4594225"/>
            <a:chOff x="1120" y="935"/>
            <a:chExt cx="4114" cy="2894"/>
          </a:xfrm>
        </p:grpSpPr>
        <p:sp>
          <p:nvSpPr>
            <p:cNvPr id="4100" name="Rectangle 97"/>
            <p:cNvSpPr>
              <a:spLocks noChangeArrowheads="1"/>
            </p:cNvSpPr>
            <p:nvPr/>
          </p:nvSpPr>
          <p:spPr bwMode="auto">
            <a:xfrm>
              <a:off x="3779" y="3553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GB" alt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4101" name="Group 123"/>
            <p:cNvGrpSpPr>
              <a:grpSpLocks/>
            </p:cNvGrpSpPr>
            <p:nvPr/>
          </p:nvGrpSpPr>
          <p:grpSpPr bwMode="auto">
            <a:xfrm>
              <a:off x="2001" y="935"/>
              <a:ext cx="1822" cy="369"/>
              <a:chOff x="1910" y="890"/>
              <a:chExt cx="1822" cy="369"/>
            </a:xfrm>
          </p:grpSpPr>
          <p:sp>
            <p:nvSpPr>
              <p:cNvPr id="4151" name="Rectangle 64"/>
              <p:cNvSpPr>
                <a:spLocks noChangeArrowheads="1"/>
              </p:cNvSpPr>
              <p:nvPr/>
            </p:nvSpPr>
            <p:spPr bwMode="auto">
              <a:xfrm>
                <a:off x="1910" y="890"/>
                <a:ext cx="182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altLang="en-US" sz="2000" b="1" dirty="0">
                    <a:solidFill>
                      <a:srgbClr val="333399"/>
                    </a:solidFill>
                    <a:latin typeface="+mn-lt"/>
                  </a:rPr>
                  <a:t>Head of Health &amp; Safety</a:t>
                </a:r>
                <a:endParaRPr lang="en-GB" altLang="en-US" sz="3600" dirty="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152" name="Rectangle 65"/>
              <p:cNvSpPr>
                <a:spLocks noChangeArrowheads="1"/>
              </p:cNvSpPr>
              <p:nvPr/>
            </p:nvSpPr>
            <p:spPr bwMode="auto">
              <a:xfrm>
                <a:off x="2816" y="1026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GB" altLang="en-US" sz="2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49" name="Rectangle 67"/>
            <p:cNvSpPr>
              <a:spLocks noChangeArrowheads="1"/>
            </p:cNvSpPr>
            <p:nvPr/>
          </p:nvSpPr>
          <p:spPr bwMode="auto">
            <a:xfrm>
              <a:off x="1918" y="1433"/>
              <a:ext cx="2049" cy="365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GB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03" name="Rectangle 69"/>
            <p:cNvSpPr>
              <a:spLocks noChangeArrowheads="1"/>
            </p:cNvSpPr>
            <p:nvPr/>
          </p:nvSpPr>
          <p:spPr bwMode="auto">
            <a:xfrm>
              <a:off x="1625" y="1472"/>
              <a:ext cx="26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2000" b="1" dirty="0">
                  <a:solidFill>
                    <a:srgbClr val="333399"/>
                  </a:solidFill>
                  <a:latin typeface="+mn-lt"/>
                </a:rPr>
                <a:t>Health and Safety Service Manager</a:t>
              </a:r>
            </a:p>
          </p:txBody>
        </p:sp>
        <p:sp>
          <p:nvSpPr>
            <p:cNvPr id="4104" name="Rectangle 70"/>
            <p:cNvSpPr>
              <a:spLocks noChangeArrowheads="1"/>
            </p:cNvSpPr>
            <p:nvPr/>
          </p:nvSpPr>
          <p:spPr bwMode="auto">
            <a:xfrm>
              <a:off x="2963" y="160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GB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143" name="Rectangle 74"/>
            <p:cNvSpPr>
              <a:spLocks noChangeArrowheads="1"/>
            </p:cNvSpPr>
            <p:nvPr/>
          </p:nvSpPr>
          <p:spPr bwMode="auto">
            <a:xfrm>
              <a:off x="1376" y="2068"/>
              <a:ext cx="30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2000" b="1" dirty="0">
                  <a:solidFill>
                    <a:srgbClr val="333399"/>
                  </a:solidFill>
                  <a:latin typeface="+mn-lt"/>
                </a:rPr>
                <a:t>Moving &amp; Handling Lead Practitioner * 3</a:t>
              </a:r>
            </a:p>
          </p:txBody>
        </p:sp>
        <p:sp>
          <p:nvSpPr>
            <p:cNvPr id="4106" name="Freeform 86"/>
            <p:cNvSpPr>
              <a:spLocks noEditPoints="1"/>
            </p:cNvSpPr>
            <p:nvPr/>
          </p:nvSpPr>
          <p:spPr bwMode="auto">
            <a:xfrm>
              <a:off x="2923" y="2342"/>
              <a:ext cx="48" cy="199"/>
            </a:xfrm>
            <a:custGeom>
              <a:avLst/>
              <a:gdLst>
                <a:gd name="T0" fmla="*/ 20 w 400"/>
                <a:gd name="T1" fmla="*/ 195 h 1658"/>
                <a:gd name="T2" fmla="*/ 20 w 400"/>
                <a:gd name="T3" fmla="*/ 40 h 1658"/>
                <a:gd name="T4" fmla="*/ 24 w 400"/>
                <a:gd name="T5" fmla="*/ 36 h 1658"/>
                <a:gd name="T6" fmla="*/ 28 w 400"/>
                <a:gd name="T7" fmla="*/ 40 h 1658"/>
                <a:gd name="T8" fmla="*/ 28 w 400"/>
                <a:gd name="T9" fmla="*/ 195 h 1658"/>
                <a:gd name="T10" fmla="*/ 24 w 400"/>
                <a:gd name="T11" fmla="*/ 199 h 1658"/>
                <a:gd name="T12" fmla="*/ 20 w 400"/>
                <a:gd name="T13" fmla="*/ 195 h 1658"/>
                <a:gd name="T14" fmla="*/ 0 w 400"/>
                <a:gd name="T15" fmla="*/ 48 h 1658"/>
                <a:gd name="T16" fmla="*/ 24 w 400"/>
                <a:gd name="T17" fmla="*/ 0 h 1658"/>
                <a:gd name="T18" fmla="*/ 48 w 400"/>
                <a:gd name="T19" fmla="*/ 48 h 1658"/>
                <a:gd name="T20" fmla="*/ 0 w 400"/>
                <a:gd name="T21" fmla="*/ 48 h 16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58"/>
                <a:gd name="T35" fmla="*/ 400 w 400"/>
                <a:gd name="T36" fmla="*/ 1658 h 16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58">
                  <a:moveTo>
                    <a:pt x="166" y="1625"/>
                  </a:move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lnTo>
                    <a:pt x="233" y="1625"/>
                  </a:lnTo>
                  <a:cubicBezTo>
                    <a:pt x="233" y="1643"/>
                    <a:pt x="218" y="1658"/>
                    <a:pt x="200" y="1658"/>
                  </a:cubicBezTo>
                  <a:cubicBezTo>
                    <a:pt x="181" y="1658"/>
                    <a:pt x="166" y="1643"/>
                    <a:pt x="166" y="1625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7" name="Freeform 101"/>
            <p:cNvSpPr>
              <a:spLocks noEditPoints="1"/>
            </p:cNvSpPr>
            <p:nvPr/>
          </p:nvSpPr>
          <p:spPr bwMode="auto">
            <a:xfrm>
              <a:off x="2925" y="1746"/>
              <a:ext cx="46" cy="233"/>
            </a:xfrm>
            <a:custGeom>
              <a:avLst/>
              <a:gdLst>
                <a:gd name="T0" fmla="*/ 20 w 400"/>
                <a:gd name="T1" fmla="*/ 136 h 1166"/>
                <a:gd name="T2" fmla="*/ 20 w 400"/>
                <a:gd name="T3" fmla="*/ 40 h 1166"/>
                <a:gd name="T4" fmla="*/ 24 w 400"/>
                <a:gd name="T5" fmla="*/ 36 h 1166"/>
                <a:gd name="T6" fmla="*/ 28 w 400"/>
                <a:gd name="T7" fmla="*/ 40 h 1166"/>
                <a:gd name="T8" fmla="*/ 28 w 400"/>
                <a:gd name="T9" fmla="*/ 136 h 1166"/>
                <a:gd name="T10" fmla="*/ 24 w 400"/>
                <a:gd name="T11" fmla="*/ 140 h 1166"/>
                <a:gd name="T12" fmla="*/ 20 w 400"/>
                <a:gd name="T13" fmla="*/ 136 h 1166"/>
                <a:gd name="T14" fmla="*/ 0 w 400"/>
                <a:gd name="T15" fmla="*/ 48 h 1166"/>
                <a:gd name="T16" fmla="*/ 24 w 400"/>
                <a:gd name="T17" fmla="*/ 0 h 1166"/>
                <a:gd name="T18" fmla="*/ 48 w 400"/>
                <a:gd name="T19" fmla="*/ 48 h 1166"/>
                <a:gd name="T20" fmla="*/ 0 w 400"/>
                <a:gd name="T21" fmla="*/ 48 h 1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166"/>
                <a:gd name="T35" fmla="*/ 400 w 400"/>
                <a:gd name="T36" fmla="*/ 1166 h 1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166">
                  <a:moveTo>
                    <a:pt x="166" y="1133"/>
                  </a:move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lnTo>
                    <a:pt x="233" y="1133"/>
                  </a:lnTo>
                  <a:cubicBezTo>
                    <a:pt x="233" y="1152"/>
                    <a:pt x="218" y="1166"/>
                    <a:pt x="200" y="1166"/>
                  </a:cubicBezTo>
                  <a:cubicBezTo>
                    <a:pt x="181" y="1166"/>
                    <a:pt x="166" y="1152"/>
                    <a:pt x="166" y="11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Rectangle 107"/>
            <p:cNvSpPr>
              <a:spLocks noChangeArrowheads="1"/>
            </p:cNvSpPr>
            <p:nvPr/>
          </p:nvSpPr>
          <p:spPr bwMode="auto">
            <a:xfrm>
              <a:off x="1483" y="2721"/>
              <a:ext cx="28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2000" b="1" dirty="0">
                  <a:solidFill>
                    <a:srgbClr val="333399"/>
                  </a:solidFill>
                  <a:latin typeface="+mn-lt"/>
                </a:rPr>
                <a:t>Moving &amp; Handling Practitioners * 9</a:t>
              </a:r>
            </a:p>
          </p:txBody>
        </p:sp>
        <p:sp>
          <p:nvSpPr>
            <p:cNvPr id="4115" name="Rectangle 112"/>
            <p:cNvSpPr>
              <a:spLocks noChangeArrowheads="1"/>
            </p:cNvSpPr>
            <p:nvPr/>
          </p:nvSpPr>
          <p:spPr bwMode="auto">
            <a:xfrm>
              <a:off x="1120" y="3596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GB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1" name="Rectangle 98"/>
            <p:cNvSpPr>
              <a:spLocks noChangeArrowheads="1"/>
            </p:cNvSpPr>
            <p:nvPr/>
          </p:nvSpPr>
          <p:spPr bwMode="auto">
            <a:xfrm>
              <a:off x="5066" y="3596"/>
              <a:ext cx="1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1400" b="1">
                  <a:solidFill>
                    <a:srgbClr val="333399"/>
                  </a:solidFill>
                  <a:latin typeface="Times New Roman" panose="02020603050405020304" pitchFamily="18" charset="0"/>
                </a:rPr>
                <a:t>      </a:t>
              </a:r>
              <a:endParaRPr lang="en-GB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24" name="Rectangle 94"/>
            <p:cNvSpPr>
              <a:spLocks noChangeArrowheads="1"/>
            </p:cNvSpPr>
            <p:nvPr/>
          </p:nvSpPr>
          <p:spPr bwMode="auto">
            <a:xfrm>
              <a:off x="3540" y="3158"/>
              <a:ext cx="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1400" b="1">
                  <a:solidFill>
                    <a:srgbClr val="333399"/>
                  </a:solidFill>
                  <a:latin typeface="Times New Roman" panose="02020603050405020304" pitchFamily="18" charset="0"/>
                </a:rPr>
                <a:t>   </a:t>
              </a:r>
              <a:endParaRPr lang="en-GB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4130" name="Freeform 102"/>
            <p:cNvSpPr>
              <a:spLocks noEditPoints="1"/>
            </p:cNvSpPr>
            <p:nvPr/>
          </p:nvSpPr>
          <p:spPr bwMode="auto">
            <a:xfrm>
              <a:off x="2926" y="1253"/>
              <a:ext cx="48" cy="139"/>
            </a:xfrm>
            <a:custGeom>
              <a:avLst/>
              <a:gdLst>
                <a:gd name="T0" fmla="*/ 20 w 200"/>
                <a:gd name="T1" fmla="*/ 135 h 583"/>
                <a:gd name="T2" fmla="*/ 20 w 200"/>
                <a:gd name="T3" fmla="*/ 40 h 583"/>
                <a:gd name="T4" fmla="*/ 24 w 200"/>
                <a:gd name="T5" fmla="*/ 36 h 583"/>
                <a:gd name="T6" fmla="*/ 28 w 200"/>
                <a:gd name="T7" fmla="*/ 40 h 583"/>
                <a:gd name="T8" fmla="*/ 28 w 200"/>
                <a:gd name="T9" fmla="*/ 135 h 583"/>
                <a:gd name="T10" fmla="*/ 24 w 200"/>
                <a:gd name="T11" fmla="*/ 139 h 583"/>
                <a:gd name="T12" fmla="*/ 20 w 200"/>
                <a:gd name="T13" fmla="*/ 135 h 583"/>
                <a:gd name="T14" fmla="*/ 0 w 200"/>
                <a:gd name="T15" fmla="*/ 48 h 583"/>
                <a:gd name="T16" fmla="*/ 24 w 200"/>
                <a:gd name="T17" fmla="*/ 0 h 583"/>
                <a:gd name="T18" fmla="*/ 48 w 200"/>
                <a:gd name="T19" fmla="*/ 48 h 583"/>
                <a:gd name="T20" fmla="*/ 0 w 200"/>
                <a:gd name="T21" fmla="*/ 48 h 5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"/>
                <a:gd name="T34" fmla="*/ 0 h 583"/>
                <a:gd name="T35" fmla="*/ 200 w 200"/>
                <a:gd name="T36" fmla="*/ 583 h 5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" h="583">
                  <a:moveTo>
                    <a:pt x="83" y="566"/>
                  </a:moveTo>
                  <a:lnTo>
                    <a:pt x="83" y="166"/>
                  </a:lnTo>
                  <a:cubicBezTo>
                    <a:pt x="83" y="157"/>
                    <a:pt x="91" y="150"/>
                    <a:pt x="100" y="150"/>
                  </a:cubicBezTo>
                  <a:cubicBezTo>
                    <a:pt x="109" y="150"/>
                    <a:pt x="116" y="157"/>
                    <a:pt x="116" y="166"/>
                  </a:cubicBezTo>
                  <a:lnTo>
                    <a:pt x="116" y="566"/>
                  </a:lnTo>
                  <a:cubicBezTo>
                    <a:pt x="116" y="576"/>
                    <a:pt x="109" y="583"/>
                    <a:pt x="100" y="583"/>
                  </a:cubicBezTo>
                  <a:cubicBezTo>
                    <a:pt x="91" y="583"/>
                    <a:pt x="83" y="576"/>
                    <a:pt x="83" y="566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649288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accent2"/>
                </a:solidFill>
              </a:rPr>
              <a:t>Today – MH Learning Outcomes</a:t>
            </a:r>
            <a:endParaRPr lang="en-US" sz="3200" smtClean="0">
              <a:solidFill>
                <a:schemeClr val="accent2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8032750" cy="4824412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altLang="en-US" sz="2000" b="1" smtClean="0">
                <a:solidFill>
                  <a:schemeClr val="accent2"/>
                </a:solidFill>
              </a:rPr>
              <a:t>At the end of this session, delegates will be able to : 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chemeClr val="accent2"/>
                </a:solidFill>
              </a:rPr>
              <a:t>Demonstrate an understanding of legislation relating to manual handling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chemeClr val="accent2"/>
                </a:solidFill>
              </a:rPr>
              <a:t>Understand the risks associated with manual handling activities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chemeClr val="accent2"/>
                </a:solidFill>
              </a:rPr>
              <a:t>Describe the differences between efficient and inefficient movement patterns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chemeClr val="accent2"/>
                </a:solidFill>
              </a:rPr>
              <a:t>Describe a pattern of efficient personal movement 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chemeClr val="accent2"/>
                </a:solidFill>
              </a:rPr>
              <a:t>Identify efficient and inefficient movement patterns as they are applied to manual handling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6250"/>
            <a:ext cx="8713788" cy="5619750"/>
          </a:xfrm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GB" altLang="en-US" sz="2800" b="1" smtClean="0">
                <a:solidFill>
                  <a:srgbClr val="6B6BCF"/>
                </a:solidFill>
              </a:rPr>
              <a:t>  </a:t>
            </a:r>
            <a:r>
              <a:rPr lang="en-GB" altLang="en-US" sz="2400" b="1" smtClean="0">
                <a:solidFill>
                  <a:srgbClr val="6B6BCF"/>
                </a:solidFill>
              </a:rPr>
              <a:t>For more information please visit our pages on</a:t>
            </a:r>
            <a:endParaRPr lang="en-GB" altLang="en-US" sz="2400" b="1" smtClean="0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GB" altLang="en-US" b="1" smtClean="0">
                <a:solidFill>
                  <a:srgbClr val="333399"/>
                </a:solidFill>
              </a:rPr>
              <a:t>	</a:t>
            </a:r>
            <a:endParaRPr lang="en-GB" altLang="en-US" smtClean="0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187450" y="1123950"/>
            <a:ext cx="7416800" cy="5329238"/>
            <a:chOff x="1374" y="6513"/>
            <a:chExt cx="6480" cy="4780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9" t="11919" r="18982"/>
            <a:stretch>
              <a:fillRect/>
            </a:stretch>
          </p:blipFill>
          <p:spPr bwMode="auto">
            <a:xfrm>
              <a:off x="1374" y="6513"/>
              <a:ext cx="6120" cy="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6294" y="7328"/>
              <a:ext cx="1560" cy="1141"/>
            </a:xfrm>
            <a:prstGeom prst="ellips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5040313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GB" altLang="en-US" sz="1600" b="1" smtClean="0">
                <a:solidFill>
                  <a:schemeClr val="accent2"/>
                </a:solidFill>
              </a:rPr>
              <a:t>		      </a:t>
            </a:r>
            <a:r>
              <a:rPr lang="en-GB" altLang="en-US" sz="2400" b="1" smtClean="0">
                <a:solidFill>
                  <a:schemeClr val="accent2"/>
                </a:solidFill>
              </a:rPr>
              <a:t>Associated KSF Dimensions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1600" smtClean="0">
                <a:solidFill>
                  <a:schemeClr val="accent2"/>
                </a:solidFill>
              </a:rPr>
              <a:t>		      </a:t>
            </a:r>
            <a:r>
              <a:rPr lang="en-GB" altLang="en-US" sz="2000" smtClean="0">
                <a:solidFill>
                  <a:schemeClr val="accent2"/>
                </a:solidFill>
              </a:rPr>
              <a:t>C2 – Personal &amp; people development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2000" smtClean="0">
                <a:solidFill>
                  <a:schemeClr val="accent2"/>
                </a:solidFill>
              </a:rPr>
              <a:t>		     C3 – Health, safety and security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2000" smtClean="0">
                <a:solidFill>
                  <a:schemeClr val="accent2"/>
                </a:solidFill>
              </a:rPr>
              <a:t>		     C4 – Service improvement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2000" smtClean="0">
                <a:solidFill>
                  <a:schemeClr val="accent2"/>
                </a:solidFill>
              </a:rPr>
              <a:t>		     C5 - Quality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2000" smtClean="0">
                <a:solidFill>
                  <a:schemeClr val="accent2"/>
                </a:solidFill>
              </a:rPr>
              <a:t>		     C6 – Equality &amp; diversity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2000" smtClean="0">
                <a:solidFill>
                  <a:schemeClr val="accent2"/>
                </a:solidFill>
              </a:rPr>
              <a:t>  		     HWB1 – Promotion of health &amp; wellbeing….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2000" smtClean="0">
                <a:solidFill>
                  <a:schemeClr val="accent2"/>
                </a:solidFill>
              </a:rPr>
              <a:t>		     HWB2 – Assessment of care….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altLang="en-US" sz="2000" smtClean="0">
                <a:solidFill>
                  <a:schemeClr val="accent2"/>
                </a:solidFill>
              </a:rPr>
              <a:t>		     HWB3 – Protection of health</a:t>
            </a:r>
            <a:r>
              <a:rPr lang="en-GB" altLang="en-US" sz="1600" smtClean="0">
                <a:solidFill>
                  <a:schemeClr val="accent2"/>
                </a:solidFill>
              </a:rPr>
              <a:t> </a:t>
            </a:r>
            <a:r>
              <a:rPr lang="en-GB" altLang="en-US" sz="2000" smtClean="0">
                <a:solidFill>
                  <a:schemeClr val="accent2"/>
                </a:solidFill>
              </a:rPr>
              <a:t>and wellbeing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649288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accent2"/>
                </a:solidFill>
              </a:rPr>
              <a:t>Associated KSF Dimensions</a:t>
            </a:r>
            <a:endParaRPr lang="en-US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2513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altLang="en-US" sz="2400" smtClean="0">
                <a:solidFill>
                  <a:srgbClr val="000099"/>
                </a:solidFill>
              </a:rPr>
              <a:t>Training</a:t>
            </a:r>
          </a:p>
          <a:p>
            <a:pPr lvl="1">
              <a:lnSpc>
                <a:spcPct val="110000"/>
              </a:lnSpc>
            </a:pPr>
            <a:r>
              <a:rPr lang="en-GB" altLang="en-US" sz="2000" smtClean="0">
                <a:solidFill>
                  <a:srgbClr val="000099"/>
                </a:solidFill>
              </a:rPr>
              <a:t>Induction, skills updates and coaching</a:t>
            </a:r>
          </a:p>
          <a:p>
            <a:pPr>
              <a:lnSpc>
                <a:spcPct val="150000"/>
              </a:lnSpc>
            </a:pPr>
            <a:r>
              <a:rPr lang="en-GB" altLang="en-US" sz="2400" smtClean="0">
                <a:solidFill>
                  <a:srgbClr val="000099"/>
                </a:solidFill>
              </a:rPr>
              <a:t>E-Learning</a:t>
            </a:r>
          </a:p>
          <a:p>
            <a:pPr lvl="1">
              <a:lnSpc>
                <a:spcPct val="110000"/>
              </a:lnSpc>
            </a:pPr>
            <a:r>
              <a:rPr lang="en-GB" altLang="en-US" sz="2000" smtClean="0">
                <a:solidFill>
                  <a:srgbClr val="000099"/>
                </a:solidFill>
              </a:rPr>
              <a:t>Load and people handling modules</a:t>
            </a:r>
          </a:p>
          <a:p>
            <a:pPr lvl="1">
              <a:lnSpc>
                <a:spcPct val="110000"/>
              </a:lnSpc>
            </a:pPr>
            <a:r>
              <a:rPr lang="en-GB" altLang="en-US" sz="2000" smtClean="0">
                <a:solidFill>
                  <a:srgbClr val="000099"/>
                </a:solidFill>
              </a:rPr>
              <a:t>Aimed at new starts in jobs with lower MH risks</a:t>
            </a:r>
          </a:p>
          <a:p>
            <a:pPr>
              <a:lnSpc>
                <a:spcPct val="140000"/>
              </a:lnSpc>
            </a:pPr>
            <a:r>
              <a:rPr lang="en-GB" altLang="en-US" sz="2400" smtClean="0">
                <a:solidFill>
                  <a:srgbClr val="000099"/>
                </a:solidFill>
              </a:rPr>
              <a:t>HR Connect / StaffNet</a:t>
            </a:r>
          </a:p>
          <a:p>
            <a:pPr lvl="1">
              <a:lnSpc>
                <a:spcPct val="110000"/>
              </a:lnSpc>
            </a:pPr>
            <a:r>
              <a:rPr lang="en-GB" altLang="en-US" sz="2000" smtClean="0">
                <a:solidFill>
                  <a:srgbClr val="000099"/>
                </a:solidFill>
              </a:rPr>
              <a:t>Guidance on MH handling, user guides &amp; safety briefings</a:t>
            </a:r>
          </a:p>
          <a:p>
            <a:pPr lvl="1">
              <a:lnSpc>
                <a:spcPct val="110000"/>
              </a:lnSpc>
            </a:pPr>
            <a:r>
              <a:rPr lang="en-GB" altLang="en-US" sz="2000" smtClean="0">
                <a:solidFill>
                  <a:srgbClr val="000099"/>
                </a:solidFill>
              </a:rPr>
              <a:t>Bariatric guidance &amp; equipment</a:t>
            </a:r>
          </a:p>
          <a:p>
            <a:pPr lvl="1">
              <a:lnSpc>
                <a:spcPct val="110000"/>
              </a:lnSpc>
            </a:pPr>
            <a:r>
              <a:rPr lang="en-GB" altLang="en-US" sz="2000" smtClean="0">
                <a:solidFill>
                  <a:srgbClr val="000099"/>
                </a:solidFill>
              </a:rPr>
              <a:t>Order details for slings and sliding sheets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649288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Moving &amp; Handling Education 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2513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altLang="en-US" sz="2400" smtClean="0">
                <a:solidFill>
                  <a:srgbClr val="000099"/>
                </a:solidFill>
              </a:rPr>
              <a:t>Competency assessments</a:t>
            </a:r>
          </a:p>
          <a:p>
            <a:pPr lvl="1">
              <a:lnSpc>
                <a:spcPct val="140000"/>
              </a:lnSpc>
            </a:pPr>
            <a:r>
              <a:rPr lang="en-GB" altLang="en-US" sz="2000" smtClean="0">
                <a:solidFill>
                  <a:srgbClr val="000099"/>
                </a:solidFill>
              </a:rPr>
              <a:t>For staff in jobs with higher MH risk</a:t>
            </a:r>
          </a:p>
          <a:p>
            <a:pPr lvl="1">
              <a:lnSpc>
                <a:spcPct val="140000"/>
              </a:lnSpc>
            </a:pPr>
            <a:r>
              <a:rPr lang="en-GB" altLang="en-US" sz="2000" smtClean="0">
                <a:solidFill>
                  <a:srgbClr val="000099"/>
                </a:solidFill>
              </a:rPr>
              <a:t>To allow support to be provided where its needed most</a:t>
            </a:r>
          </a:p>
          <a:p>
            <a:pPr lvl="1">
              <a:lnSpc>
                <a:spcPct val="140000"/>
              </a:lnSpc>
            </a:pPr>
            <a:endParaRPr lang="en-GB" altLang="en-US" sz="900" smtClean="0">
              <a:solidFill>
                <a:srgbClr val="000099"/>
              </a:solidFill>
            </a:endParaRPr>
          </a:p>
          <a:p>
            <a:pPr>
              <a:lnSpc>
                <a:spcPct val="140000"/>
              </a:lnSpc>
            </a:pPr>
            <a:r>
              <a:rPr lang="en-GB" altLang="en-US" sz="2400" smtClean="0">
                <a:solidFill>
                  <a:srgbClr val="000099"/>
                </a:solidFill>
              </a:rPr>
              <a:t>Self Assessments</a:t>
            </a:r>
          </a:p>
          <a:p>
            <a:pPr lvl="1">
              <a:lnSpc>
                <a:spcPct val="140000"/>
              </a:lnSpc>
            </a:pPr>
            <a:r>
              <a:rPr lang="en-GB" altLang="en-US" sz="2000" smtClean="0">
                <a:solidFill>
                  <a:srgbClr val="000099"/>
                </a:solidFill>
              </a:rPr>
              <a:t>For all staff </a:t>
            </a:r>
          </a:p>
          <a:p>
            <a:pPr lvl="1">
              <a:lnSpc>
                <a:spcPct val="140000"/>
              </a:lnSpc>
            </a:pPr>
            <a:r>
              <a:rPr lang="en-GB" altLang="en-US" sz="2000" smtClean="0">
                <a:solidFill>
                  <a:srgbClr val="000099"/>
                </a:solidFill>
              </a:rPr>
              <a:t>Can be used as part of PDP/KSF review</a:t>
            </a:r>
          </a:p>
          <a:p>
            <a:pPr lvl="1">
              <a:lnSpc>
                <a:spcPct val="140000"/>
              </a:lnSpc>
            </a:pPr>
            <a:endParaRPr lang="en-GB" altLang="en-US" sz="1200" smtClean="0">
              <a:solidFill>
                <a:srgbClr val="000099"/>
              </a:solidFill>
            </a:endParaRPr>
          </a:p>
          <a:p>
            <a:pPr>
              <a:lnSpc>
                <a:spcPct val="140000"/>
              </a:lnSpc>
            </a:pPr>
            <a:r>
              <a:rPr lang="en-GB" altLang="en-US" sz="2400" smtClean="0">
                <a:solidFill>
                  <a:srgbClr val="000099"/>
                </a:solidFill>
              </a:rPr>
              <a:t>Information on HR Connect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649288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accent2"/>
                </a:solidFill>
              </a:rPr>
              <a:t>Moving &amp; Handling Assessments</a:t>
            </a:r>
            <a:endParaRPr lang="en-US" sz="3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08963" cy="649288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accent2"/>
                </a:solidFill>
              </a:rPr>
              <a:t>Today – MH Learning Outcomes</a:t>
            </a:r>
            <a:endParaRPr lang="en-US" sz="3200" smtClean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032750" cy="4824412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altLang="en-US" sz="2000" b="1" smtClean="0">
                <a:solidFill>
                  <a:schemeClr val="accent2"/>
                </a:solidFill>
              </a:rPr>
              <a:t>At the end of this session, delegates will be able to : 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chemeClr val="accent2"/>
                </a:solidFill>
              </a:rPr>
              <a:t>Demonstrate an understanding of legislation relating to manual handling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chemeClr val="accent2"/>
                </a:solidFill>
              </a:rPr>
              <a:t>Understand the risks associated with manual handling activities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chemeClr val="accent2"/>
                </a:solidFill>
              </a:rPr>
              <a:t>Describe the differences between efficient and inefficient movement patterns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chemeClr val="accent2"/>
                </a:solidFill>
              </a:rPr>
              <a:t>Describe a pattern of efficient personal movement 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chemeClr val="accent2"/>
                </a:solidFill>
              </a:rPr>
              <a:t>Identify efficient and inefficient movement patterns as they are applied to manual handling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649288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accent2"/>
                </a:solidFill>
              </a:rPr>
              <a:t>Overview</a:t>
            </a:r>
            <a:endParaRPr lang="en-US" sz="3200" smtClean="0">
              <a:solidFill>
                <a:schemeClr val="accent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8032750" cy="4824412"/>
          </a:xfrm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 smtClean="0">
                <a:solidFill>
                  <a:schemeClr val="accent2"/>
                </a:solidFill>
              </a:rPr>
              <a:t>Legislation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 smtClean="0">
                <a:solidFill>
                  <a:schemeClr val="accent1"/>
                </a:solidFill>
              </a:rPr>
              <a:t>Movement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 smtClean="0">
                <a:solidFill>
                  <a:schemeClr val="accent1"/>
                </a:solidFill>
              </a:rPr>
              <a:t>Handling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649288"/>
          </a:xfrm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accent2"/>
                </a:solidFill>
              </a:rPr>
              <a:t>What is Moving &amp; Handling? </a:t>
            </a:r>
            <a:endParaRPr lang="en-US" sz="3200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8032750" cy="4824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 smtClean="0">
                <a:solidFill>
                  <a:schemeClr val="accent2"/>
                </a:solidFill>
              </a:rPr>
              <a:t>The Manual Handling Operations Regulations(1992) define it as:</a:t>
            </a:r>
          </a:p>
          <a:p>
            <a:pPr eaLnBrk="1" hangingPunct="1">
              <a:buFontTx/>
              <a:buNone/>
            </a:pPr>
            <a:endParaRPr lang="en-GB" altLang="en-US" sz="200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en-US" sz="2000" smtClean="0">
                <a:solidFill>
                  <a:schemeClr val="accent2"/>
                </a:solidFill>
              </a:rPr>
              <a:t>“any transporting or supporting of a load (includes the lifting, putting down, pushing, pulling, carrying or moving thereof ) by hand or by bodily force”.</a:t>
            </a:r>
          </a:p>
          <a:p>
            <a:pPr eaLnBrk="1" hangingPunct="1">
              <a:buFontTx/>
              <a:buNone/>
            </a:pPr>
            <a:endParaRPr lang="en-GB" altLang="en-US" sz="20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altLang="en-US" sz="2000" b="1" smtClean="0">
                <a:solidFill>
                  <a:schemeClr val="accent2"/>
                </a:solidFill>
              </a:rPr>
              <a:t>In other words:</a:t>
            </a:r>
          </a:p>
          <a:p>
            <a:pPr>
              <a:lnSpc>
                <a:spcPct val="120000"/>
              </a:lnSpc>
            </a:pPr>
            <a:r>
              <a:rPr lang="en-GB" altLang="en-US" sz="2000" smtClean="0">
                <a:solidFill>
                  <a:schemeClr val="accent2"/>
                </a:solidFill>
              </a:rPr>
              <a:t>Lifting up a load or putting it down </a:t>
            </a:r>
          </a:p>
          <a:p>
            <a:pPr>
              <a:lnSpc>
                <a:spcPct val="120000"/>
              </a:lnSpc>
            </a:pPr>
            <a:r>
              <a:rPr lang="en-GB" altLang="en-US" sz="2000" smtClean="0">
                <a:solidFill>
                  <a:schemeClr val="accent2"/>
                </a:solidFill>
              </a:rPr>
              <a:t>Holding or supporting a load</a:t>
            </a:r>
          </a:p>
          <a:p>
            <a:pPr>
              <a:lnSpc>
                <a:spcPct val="120000"/>
              </a:lnSpc>
            </a:pPr>
            <a:r>
              <a:rPr lang="en-GB" altLang="en-US" sz="2000" smtClean="0">
                <a:solidFill>
                  <a:schemeClr val="accent2"/>
                </a:solidFill>
              </a:rPr>
              <a:t>Pushing or pulling a load</a:t>
            </a:r>
            <a:endParaRPr lang="en-US" altLang="en-US" sz="200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altLang="en-US" sz="2000" smtClean="0">
                <a:solidFill>
                  <a:schemeClr val="accent2"/>
                </a:solidFill>
              </a:rPr>
              <a:t>Carrying a load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bg1"/>
          </a:solidFill>
          <a:ln w="38100" cap="rnd">
            <a:solidFill>
              <a:schemeClr val="accent6">
                <a:lumMod val="60000"/>
                <a:lumOff val="40000"/>
                <a:alpha val="38000"/>
              </a:schemeClr>
            </a:solidFill>
            <a:bevel/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accent2"/>
                </a:solidFill>
              </a:rPr>
              <a:t>Legal Duties </a:t>
            </a:r>
            <a:endParaRPr lang="en-US" sz="3600" smtClean="0">
              <a:solidFill>
                <a:schemeClr val="accent2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GB" altLang="en-US" b="1" smtClean="0">
                <a:solidFill>
                  <a:srgbClr val="000099"/>
                </a:solidFill>
              </a:rPr>
              <a:t>Employers</a:t>
            </a:r>
          </a:p>
          <a:p>
            <a:pPr>
              <a:lnSpc>
                <a:spcPct val="130000"/>
              </a:lnSpc>
            </a:pPr>
            <a:r>
              <a:rPr lang="en-GB" altLang="en-US" smtClean="0">
                <a:solidFill>
                  <a:srgbClr val="000099"/>
                </a:solidFill>
              </a:rPr>
              <a:t>Avoid</a:t>
            </a:r>
          </a:p>
          <a:p>
            <a:pPr>
              <a:lnSpc>
                <a:spcPct val="130000"/>
              </a:lnSpc>
            </a:pPr>
            <a:r>
              <a:rPr lang="en-GB" altLang="en-US" smtClean="0">
                <a:solidFill>
                  <a:srgbClr val="000099"/>
                </a:solidFill>
              </a:rPr>
              <a:t>Assess</a:t>
            </a:r>
          </a:p>
          <a:p>
            <a:pPr>
              <a:lnSpc>
                <a:spcPct val="130000"/>
              </a:lnSpc>
            </a:pPr>
            <a:r>
              <a:rPr lang="en-GB" altLang="en-US" smtClean="0">
                <a:solidFill>
                  <a:srgbClr val="000099"/>
                </a:solidFill>
              </a:rPr>
              <a:t>Reduce</a:t>
            </a:r>
          </a:p>
          <a:p>
            <a:pPr>
              <a:lnSpc>
                <a:spcPct val="130000"/>
              </a:lnSpc>
            </a:pPr>
            <a:r>
              <a:rPr lang="en-GB" altLang="en-US" smtClean="0">
                <a:solidFill>
                  <a:srgbClr val="000099"/>
                </a:solidFill>
              </a:rPr>
              <a:t>Review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844675"/>
            <a:ext cx="4608513" cy="4251325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GB" altLang="en-US" b="1" smtClean="0">
                <a:solidFill>
                  <a:srgbClr val="000099"/>
                </a:solidFill>
              </a:rPr>
              <a:t>Employees</a:t>
            </a:r>
          </a:p>
          <a:p>
            <a:pPr>
              <a:lnSpc>
                <a:spcPct val="130000"/>
              </a:lnSpc>
            </a:pPr>
            <a:r>
              <a:rPr lang="en-GB" altLang="en-US" smtClean="0">
                <a:solidFill>
                  <a:srgbClr val="000099"/>
                </a:solidFill>
              </a:rPr>
              <a:t>Follow system of work</a:t>
            </a:r>
          </a:p>
          <a:p>
            <a:pPr>
              <a:lnSpc>
                <a:spcPct val="130000"/>
              </a:lnSpc>
            </a:pPr>
            <a:r>
              <a:rPr lang="en-GB" altLang="en-US" smtClean="0">
                <a:solidFill>
                  <a:srgbClr val="000099"/>
                </a:solidFill>
              </a:rPr>
              <a:t>Assess &amp; plan</a:t>
            </a:r>
          </a:p>
          <a:p>
            <a:pPr>
              <a:lnSpc>
                <a:spcPct val="130000"/>
              </a:lnSpc>
            </a:pPr>
            <a:r>
              <a:rPr lang="en-GB" altLang="en-US" smtClean="0">
                <a:solidFill>
                  <a:srgbClr val="000099"/>
                </a:solidFill>
              </a:rPr>
              <a:t>Use equipment / training</a:t>
            </a:r>
          </a:p>
          <a:p>
            <a:pPr>
              <a:lnSpc>
                <a:spcPct val="130000"/>
              </a:lnSpc>
            </a:pPr>
            <a:r>
              <a:rPr lang="en-GB" altLang="en-US" smtClean="0">
                <a:solidFill>
                  <a:srgbClr val="000099"/>
                </a:solidFill>
              </a:rPr>
              <a:t>Report any problems</a:t>
            </a:r>
          </a:p>
          <a:p>
            <a:endParaRPr lang="en-GB" altLang="en-US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ggc_white">
  <a:themeElements>
    <a:clrScheme name="nhsggc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sggc_whi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ＭＳ Ｐゴシック" pitchFamily="-108" charset="-128"/>
          </a:defRPr>
        </a:defPPr>
      </a:lstStyle>
    </a:lnDef>
  </a:objectDefaults>
  <a:extraClrSchemeLst>
    <a:extraClrScheme>
      <a:clrScheme name="nhsggc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nhsggc_white</Template>
  <TotalTime>2480862199</TotalTime>
  <Pages>1</Pages>
  <Words>680</Words>
  <Application>Microsoft Office PowerPoint</Application>
  <PresentationFormat>On-screen Show (4:3)</PresentationFormat>
  <Paragraphs>207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ＭＳ Ｐゴシック</vt:lpstr>
      <vt:lpstr>Times New Roman</vt:lpstr>
      <vt:lpstr>ヒラギノ角ゴ Pro W3</vt:lpstr>
      <vt:lpstr>Wide Latin</vt:lpstr>
      <vt:lpstr>Wingdings</vt:lpstr>
      <vt:lpstr>nhsggc_white</vt:lpstr>
      <vt:lpstr>Moving and Handling</vt:lpstr>
      <vt:lpstr>Moving &amp; Handling in NHSGGC </vt:lpstr>
      <vt:lpstr>The Moving &amp; Handling Team </vt:lpstr>
      <vt:lpstr>Moving &amp; Handling Education </vt:lpstr>
      <vt:lpstr>Moving &amp; Handling Assessments</vt:lpstr>
      <vt:lpstr>Today – MH Learning Outcomes</vt:lpstr>
      <vt:lpstr>Overview</vt:lpstr>
      <vt:lpstr>What is Moving &amp; Handling? </vt:lpstr>
      <vt:lpstr>Legal Duties </vt:lpstr>
      <vt:lpstr>PowerPoint Presentation</vt:lpstr>
      <vt:lpstr>Overview</vt:lpstr>
      <vt:lpstr>PowerPoint Presentation</vt:lpstr>
      <vt:lpstr>PowerPoint Presentation</vt:lpstr>
      <vt:lpstr>Overview</vt:lpstr>
      <vt:lpstr>1.  Identify the problems </vt:lpstr>
      <vt:lpstr>PowerPoint Presentation</vt:lpstr>
      <vt:lpstr>Solutions</vt:lpstr>
      <vt:lpstr>2.  Identify the problems </vt:lpstr>
      <vt:lpstr>PowerPoint Presentation</vt:lpstr>
      <vt:lpstr>Solutions </vt:lpstr>
      <vt:lpstr>3. Identify the problems</vt:lpstr>
      <vt:lpstr>PowerPoint Presentation</vt:lpstr>
      <vt:lpstr>Solution </vt:lpstr>
      <vt:lpstr>4.  Identify the problems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– MH Learning Outcomes</vt:lpstr>
      <vt:lpstr>PowerPoint Presentation</vt:lpstr>
      <vt:lpstr>Associated KSF Dimensions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Percentage of Injuries Caused by Handling</dc:title>
  <dc:creator>Medical Director's Office</dc:creator>
  <cp:lastModifiedBy>Cameron Raeburn</cp:lastModifiedBy>
  <cp:revision>211</cp:revision>
  <cp:lastPrinted>2003-06-08T17:44:09Z</cp:lastPrinted>
  <dcterms:created xsi:type="dcterms:W3CDTF">2011-10-20T14:32:25Z</dcterms:created>
  <dcterms:modified xsi:type="dcterms:W3CDTF">2020-07-22T16:28:23Z</dcterms:modified>
</cp:coreProperties>
</file>